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72"/>
  </p:handoutMasterIdLst>
  <p:sldIdLst>
    <p:sldId id="256" r:id="rId4"/>
    <p:sldId id="751" r:id="rId5"/>
    <p:sldId id="279" r:id="rId6"/>
    <p:sldId id="759" r:id="rId8"/>
    <p:sldId id="760" r:id="rId9"/>
    <p:sldId id="912" r:id="rId10"/>
    <p:sldId id="781" r:id="rId11"/>
    <p:sldId id="888" r:id="rId12"/>
    <p:sldId id="889" r:id="rId13"/>
    <p:sldId id="924" r:id="rId14"/>
    <p:sldId id="926" r:id="rId15"/>
    <p:sldId id="928" r:id="rId16"/>
    <p:sldId id="925" r:id="rId17"/>
    <p:sldId id="955" r:id="rId18"/>
    <p:sldId id="931" r:id="rId19"/>
    <p:sldId id="932" r:id="rId20"/>
    <p:sldId id="871" r:id="rId21"/>
    <p:sldId id="934" r:id="rId22"/>
    <p:sldId id="891" r:id="rId23"/>
    <p:sldId id="919" r:id="rId24"/>
    <p:sldId id="920" r:id="rId25"/>
    <p:sldId id="921" r:id="rId26"/>
    <p:sldId id="935" r:id="rId27"/>
    <p:sldId id="936" r:id="rId28"/>
    <p:sldId id="937" r:id="rId29"/>
    <p:sldId id="938" r:id="rId30"/>
    <p:sldId id="939" r:id="rId31"/>
    <p:sldId id="940" r:id="rId32"/>
    <p:sldId id="942" r:id="rId33"/>
    <p:sldId id="943" r:id="rId34"/>
    <p:sldId id="944" r:id="rId35"/>
    <p:sldId id="945" r:id="rId36"/>
    <p:sldId id="922" r:id="rId37"/>
    <p:sldId id="923" r:id="rId38"/>
    <p:sldId id="946" r:id="rId39"/>
    <p:sldId id="947" r:id="rId40"/>
    <p:sldId id="948" r:id="rId41"/>
    <p:sldId id="949" r:id="rId42"/>
    <p:sldId id="950" r:id="rId43"/>
    <p:sldId id="951" r:id="rId44"/>
    <p:sldId id="952" r:id="rId45"/>
    <p:sldId id="953" r:id="rId46"/>
    <p:sldId id="956" r:id="rId47"/>
    <p:sldId id="954" r:id="rId48"/>
    <p:sldId id="957" r:id="rId49"/>
    <p:sldId id="958" r:id="rId50"/>
    <p:sldId id="959" r:id="rId51"/>
    <p:sldId id="960" r:id="rId52"/>
    <p:sldId id="961" r:id="rId53"/>
    <p:sldId id="962" r:id="rId54"/>
    <p:sldId id="963" r:id="rId55"/>
    <p:sldId id="964" r:id="rId56"/>
    <p:sldId id="965" r:id="rId57"/>
    <p:sldId id="966" r:id="rId58"/>
    <p:sldId id="967" r:id="rId59"/>
    <p:sldId id="968" r:id="rId60"/>
    <p:sldId id="969" r:id="rId61"/>
    <p:sldId id="970" r:id="rId62"/>
    <p:sldId id="971" r:id="rId63"/>
    <p:sldId id="972" r:id="rId64"/>
    <p:sldId id="973" r:id="rId65"/>
    <p:sldId id="974" r:id="rId66"/>
    <p:sldId id="975" r:id="rId67"/>
    <p:sldId id="976" r:id="rId68"/>
    <p:sldId id="979" r:id="rId69"/>
    <p:sldId id="980" r:id="rId70"/>
    <p:sldId id="270" r:id="rId71"/>
  </p:sldIdLst>
  <p:sldSz cx="12192000" cy="6858000"/>
  <p:notesSz cx="7103745" cy="10234295"/>
  <p:embeddedFontLst>
    <p:embeddedFont>
      <p:font typeface="黑体" panose="02010609060101010101" charset="-122"/>
      <p:regular r:id="rId77"/>
    </p:embeddedFont>
    <p:embeddedFont>
      <p:font typeface="微软雅黑" panose="020B0503020204020204" charset="-122"/>
      <p:regular r:id="rId78"/>
    </p:embeddedFont>
    <p:embeddedFont>
      <p:font typeface="华文细黑" panose="02010600040101010101" charset="-122"/>
      <p:regular r:id="rId79"/>
    </p:embeddedFont>
    <p:embeddedFont>
      <p:font typeface="Calibri" panose="020F0502020204030204" pitchFamily="34" charset="0"/>
      <p:regular r:id="rId80"/>
    </p:embeddedFont>
    <p:embeddedFont>
      <p:font typeface="仿宋_GB2312" panose="02010609030101010101" charset="-122"/>
      <p:regular r:id="rId8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20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1" Type="http://schemas.openxmlformats.org/officeDocument/2006/relationships/font" Target="fonts/font5.fntdata"/><Relationship Id="rId80" Type="http://schemas.openxmlformats.org/officeDocument/2006/relationships/font" Target="fonts/font4.fntdata"/><Relationship Id="rId8" Type="http://schemas.openxmlformats.org/officeDocument/2006/relationships/slide" Target="slides/slide4.xml"/><Relationship Id="rId79" Type="http://schemas.openxmlformats.org/officeDocument/2006/relationships/font" Target="fonts/font3.fntdata"/><Relationship Id="rId78" Type="http://schemas.openxmlformats.org/officeDocument/2006/relationships/font" Target="fonts/font2.fntdata"/><Relationship Id="rId77" Type="http://schemas.openxmlformats.org/officeDocument/2006/relationships/font" Target="fonts/font1.fntdata"/><Relationship Id="rId76" Type="http://schemas.openxmlformats.org/officeDocument/2006/relationships/commentAuthors" Target="commentAuthors.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tags" Target="../tags/tag18.xml"/><Relationship Id="rId4" Type="http://schemas.openxmlformats.org/officeDocument/2006/relationships/image" Target="../media/image16.png"/><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jpeg"/><Relationship Id="rId2" Type="http://schemas.openxmlformats.org/officeDocument/2006/relationships/tags" Target="../tags/tag24.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jpeg"/><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2.png"/><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3.png"/><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4.jpeg"/><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6.jpeg"/><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7.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8.pn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9.png"/><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0.jpe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1.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2.jpeg"/><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3.jpeg"/><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4.png"/><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5.jpeg"/><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6.jpeg"/><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7.jpeg"/><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8.jpeg"/><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9.png"/><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0.jpeg"/><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1.jpeg"/><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2.jpe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3.jpeg"/><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5.jpeg"/><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46.jpeg"/><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解剖学基础</a:t>
            </a:r>
            <a:endPar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27175" y="1764030"/>
            <a:ext cx="9039860" cy="706755"/>
          </a:xfrm>
          <a:prstGeom prst="rect">
            <a:avLst/>
          </a:prstGeom>
          <a:noFill/>
        </p:spPr>
        <p:txBody>
          <a:bodyPr wrap="square" rtlCol="0" anchor="t">
            <a:spAutoFit/>
          </a:bodyPr>
          <a:p>
            <a:pPr indent="266700"/>
            <a:r>
              <a:rPr lang="en-US" altLang="zh-CN" sz="2000" dirty="0">
                <a:latin typeface="黑体" panose="02010609060101010101" charset="-122"/>
                <a:ea typeface="黑体" panose="02010609060101010101" charset="-122"/>
                <a:cs typeface="黑体" panose="02010609060101010101" charset="-122"/>
                <a:sym typeface="+mn-ea"/>
              </a:rPr>
              <a:t>3.</a:t>
            </a:r>
            <a:r>
              <a:rPr lang="zh-CN" altLang="zh-CN" sz="2000" b="1" dirty="0">
                <a:latin typeface="黑体" panose="02010609060101010101" charset="-122"/>
                <a:ea typeface="黑体" panose="02010609060101010101" charset="-122"/>
                <a:cs typeface="黑体" panose="02010609060101010101" charset="-122"/>
                <a:sym typeface="+mn-ea"/>
              </a:rPr>
              <a:t>单层柱状上皮</a:t>
            </a:r>
            <a:r>
              <a:rPr lang="en-US" altLang="zh-CN" sz="2000" dirty="0">
                <a:latin typeface="黑体" panose="02010609060101010101" charset="-122"/>
                <a:ea typeface="黑体" panose="02010609060101010101" charset="-122"/>
                <a:cs typeface="黑体" panose="02010609060101010101" charset="-122"/>
                <a:sym typeface="+mn-ea"/>
              </a:rPr>
              <a:t>  </a:t>
            </a:r>
            <a:r>
              <a:rPr lang="zh-CN" altLang="zh-CN" sz="2000" dirty="0">
                <a:latin typeface="黑体" panose="02010609060101010101" charset="-122"/>
                <a:ea typeface="黑体" panose="02010609060101010101" charset="-122"/>
                <a:cs typeface="黑体" panose="02010609060101010101" charset="-122"/>
                <a:sym typeface="+mn-ea"/>
              </a:rPr>
              <a:t>细胞呈棱柱状，核呈椭圆形，多位于细胞的基底部。单层柱状上皮分布于胃、肠、子宫等器官的腔面，具有保护、分泌和吸收功能</a:t>
            </a:r>
            <a:endParaRPr lang="zh-CN" altLang="zh-CN" sz="2000" dirty="0">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nvSpPr>
        <p:spPr>
          <a:xfrm>
            <a:off x="2063115" y="5154295"/>
            <a:ext cx="8067040" cy="398780"/>
          </a:xfrm>
          <a:prstGeom prst="rect">
            <a:avLst/>
          </a:prstGeom>
          <a:noFill/>
        </p:spPr>
        <p:txBody>
          <a:bodyPr wrap="square" rtlCol="0" anchor="t">
            <a:spAutoFit/>
          </a:bodyPr>
          <a:p>
            <a:pPr eaLnBrk="0" hangingPunct="0">
              <a:buNone/>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单层柱状上皮模式图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(2)</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小肠单层柱状上皮（侧面观）</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0243" name="图片 2" descr="2-3.bmp"/>
          <p:cNvPicPr>
            <a:picLocks noChangeAspect="1"/>
          </p:cNvPicPr>
          <p:nvPr/>
        </p:nvPicPr>
        <p:blipFill>
          <a:blip r:embed="rId3"/>
          <a:stretch>
            <a:fillRect/>
          </a:stretch>
        </p:blipFill>
        <p:spPr>
          <a:xfrm>
            <a:off x="2451418" y="2557780"/>
            <a:ext cx="6264275" cy="24082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01445" y="1521460"/>
            <a:ext cx="9582150" cy="1322070"/>
          </a:xfrm>
          <a:prstGeom prst="rect">
            <a:avLst/>
          </a:prstGeom>
          <a:noFill/>
        </p:spPr>
        <p:txBody>
          <a:bodyPr wrap="square" rtlCol="0" anchor="t">
            <a:spAutoFit/>
          </a:bodyPr>
          <a:p>
            <a:pPr indent="266700"/>
            <a:r>
              <a:rPr lang="en-US" altLang="zh-CN" sz="2000" dirty="0">
                <a:latin typeface="Arial" panose="020B0604020202020204" pitchFamily="34" charset="0"/>
                <a:sym typeface="+mn-ea"/>
              </a:rPr>
              <a:t>4</a:t>
            </a:r>
            <a:r>
              <a:rPr lang="zh-CN" altLang="zh-CN" sz="2000" dirty="0">
                <a:latin typeface="Arial" panose="020B0604020202020204" pitchFamily="34" charset="0"/>
                <a:sym typeface="+mn-ea"/>
              </a:rPr>
              <a:t>、</a:t>
            </a:r>
            <a:r>
              <a:rPr lang="zh-CN" altLang="zh-CN" sz="2000" b="1" dirty="0">
                <a:latin typeface="Arial" panose="020B0604020202020204" pitchFamily="34" charset="0"/>
                <a:sym typeface="+mn-ea"/>
              </a:rPr>
              <a:t>假复层纤毛柱状上皮</a:t>
            </a:r>
            <a:r>
              <a:rPr lang="en-US" altLang="zh-CN" sz="2000" b="1" dirty="0">
                <a:latin typeface="Arial" panose="020B0604020202020204" pitchFamily="34" charset="0"/>
                <a:sym typeface="+mn-ea"/>
              </a:rPr>
              <a:t>  </a:t>
            </a:r>
            <a:r>
              <a:rPr lang="zh-CN" altLang="zh-CN" sz="2000" dirty="0">
                <a:latin typeface="Arial" panose="020B0604020202020204" pitchFamily="34" charset="0"/>
                <a:sym typeface="+mn-ea"/>
              </a:rPr>
              <a:t>由柱状细胞、梭形细胞、锥体形细胞及杯状细胞等构成，细胞核高低不一，但细胞都在同一基膜上，且柱状细胞游离面有纤毛，故此得名。杯状细胞是唯一的单细胞腺体。假复层纤毛柱状上皮主要分布于呼吸道内表面，具有保护作用</a:t>
            </a:r>
            <a:endParaRPr lang="zh-CN" altLang="zh-CN" sz="2000" dirty="0">
              <a:latin typeface="黑体" panose="02010609060101010101" charset="-122"/>
              <a:ea typeface="黑体" panose="02010609060101010101" charset="-122"/>
              <a:cs typeface="黑体" panose="02010609060101010101" charset="-122"/>
              <a:sym typeface="+mn-ea"/>
            </a:endParaRPr>
          </a:p>
        </p:txBody>
      </p:sp>
      <p:pic>
        <p:nvPicPr>
          <p:cNvPr id="11267" name="图片 2" descr="2-4.bmp"/>
          <p:cNvPicPr>
            <a:picLocks noChangeAspect="1"/>
          </p:cNvPicPr>
          <p:nvPr/>
        </p:nvPicPr>
        <p:blipFill>
          <a:blip r:embed="rId3"/>
          <a:stretch>
            <a:fillRect/>
          </a:stretch>
        </p:blipFill>
        <p:spPr>
          <a:xfrm>
            <a:off x="2294890" y="2843213"/>
            <a:ext cx="7056438" cy="2305050"/>
          </a:xfrm>
          <a:prstGeom prst="rect">
            <a:avLst/>
          </a:prstGeom>
          <a:noFill/>
          <a:ln w="9525">
            <a:noFill/>
          </a:ln>
        </p:spPr>
      </p:pic>
      <p:sp>
        <p:nvSpPr>
          <p:cNvPr id="3" name="文本框 2"/>
          <p:cNvSpPr txBox="1"/>
          <p:nvPr/>
        </p:nvSpPr>
        <p:spPr>
          <a:xfrm>
            <a:off x="1797050" y="5267960"/>
            <a:ext cx="8305800" cy="398780"/>
          </a:xfrm>
          <a:prstGeom prst="rect">
            <a:avLst/>
          </a:prstGeom>
          <a:noFill/>
        </p:spPr>
        <p:txBody>
          <a:bodyPr wrap="square" rtlCol="0" anchor="t">
            <a:spAutoFit/>
          </a:bodyPr>
          <a:p>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假复层纤毛柱状上皮模式图</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(2)</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气管黏膜上皮（侧面观）</a:t>
            </a:r>
            <a:endParaRPr lang="zh-CN" altLang="zh-CN" sz="2000"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76705" y="1543050"/>
            <a:ext cx="9039860" cy="1014730"/>
          </a:xfrm>
          <a:prstGeom prst="rect">
            <a:avLst/>
          </a:prstGeom>
          <a:noFill/>
        </p:spPr>
        <p:txBody>
          <a:bodyPr wrap="square" rtlCol="0" anchor="t">
            <a:spAutoFit/>
          </a:bodyPr>
          <a:p>
            <a:pPr indent="266700"/>
            <a:r>
              <a:rPr lang="en-US" altLang="zh-CN" sz="2000" dirty="0">
                <a:latin typeface="Arial" panose="020B0604020202020204" pitchFamily="34" charset="0"/>
                <a:sym typeface="+mn-ea"/>
              </a:rPr>
              <a:t>5. </a:t>
            </a:r>
            <a:r>
              <a:rPr lang="zh-CN" altLang="zh-CN" sz="2000" b="1" dirty="0">
                <a:latin typeface="Arial" panose="020B0604020202020204" pitchFamily="34" charset="0"/>
                <a:sym typeface="+mn-ea"/>
              </a:rPr>
              <a:t>复层扁平上皮</a:t>
            </a:r>
            <a:r>
              <a:rPr lang="en-US" altLang="zh-CN" sz="2000" b="1" dirty="0">
                <a:latin typeface="Arial" panose="020B0604020202020204" pitchFamily="34" charset="0"/>
                <a:sym typeface="+mn-ea"/>
              </a:rPr>
              <a:t>  </a:t>
            </a:r>
            <a:r>
              <a:rPr lang="zh-CN" altLang="zh-CN" sz="2000" dirty="0">
                <a:latin typeface="Arial" panose="020B0604020202020204" pitchFamily="34" charset="0"/>
                <a:sym typeface="+mn-ea"/>
              </a:rPr>
              <a:t>又称复层鳞状上皮，由多层细胞组成，表层是数层扁平细胞，中间是数层多边形细胞，基底部是一层立方形或矮柱状细胞。复层扁平上皮主要分布于皮肤的表皮、口腔、食管、肛门和阴道的内表面，具有保护功能</a:t>
            </a:r>
            <a:endParaRPr lang="zh-CN" altLang="zh-CN" sz="2000" dirty="0">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nvSpPr>
        <p:spPr>
          <a:xfrm>
            <a:off x="1830705" y="5154295"/>
            <a:ext cx="3066415" cy="454660"/>
          </a:xfrm>
          <a:prstGeom prst="rect">
            <a:avLst/>
          </a:prstGeom>
          <a:noFill/>
        </p:spPr>
        <p:txBody>
          <a:bodyPr wrap="square" rtlCol="0" anchor="t">
            <a:noAutofit/>
          </a:bodyPr>
          <a:p>
            <a:pPr eaLnBrk="0" hangingPunct="0">
              <a:buNone/>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未角化复层扁平上皮</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eaLnBrk="0" hangingPunct="0">
              <a:buNone/>
            </a:pP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2292" name="图片 4" descr="2-5.bmp"/>
          <p:cNvPicPr>
            <a:picLocks noChangeAspect="1"/>
          </p:cNvPicPr>
          <p:nvPr>
            <p:custDataLst>
              <p:tags r:id="rId3"/>
            </p:custDataLst>
          </p:nvPr>
        </p:nvPicPr>
        <p:blipFill>
          <a:blip r:embed="rId4"/>
          <a:stretch>
            <a:fillRect/>
          </a:stretch>
        </p:blipFill>
        <p:spPr>
          <a:xfrm>
            <a:off x="1919288" y="2661285"/>
            <a:ext cx="3627437" cy="2286000"/>
          </a:xfrm>
          <a:prstGeom prst="rect">
            <a:avLst/>
          </a:prstGeom>
          <a:noFill/>
          <a:ln w="9525">
            <a:noFill/>
          </a:ln>
        </p:spPr>
      </p:pic>
      <p:pic>
        <p:nvPicPr>
          <p:cNvPr id="12291" name="图片 3" descr="2-6.bmp"/>
          <p:cNvPicPr>
            <a:picLocks noChangeAspect="1"/>
          </p:cNvPicPr>
          <p:nvPr>
            <p:custDataLst>
              <p:tags r:id="rId5"/>
            </p:custDataLst>
          </p:nvPr>
        </p:nvPicPr>
        <p:blipFill>
          <a:blip r:embed="rId6"/>
          <a:stretch>
            <a:fillRect/>
          </a:stretch>
        </p:blipFill>
        <p:spPr>
          <a:xfrm>
            <a:off x="6239828" y="2713355"/>
            <a:ext cx="3627437" cy="2286000"/>
          </a:xfrm>
          <a:prstGeom prst="rect">
            <a:avLst/>
          </a:prstGeom>
          <a:noFill/>
          <a:ln w="9525">
            <a:noFill/>
          </a:ln>
        </p:spPr>
      </p:pic>
      <p:sp>
        <p:nvSpPr>
          <p:cNvPr id="3" name="文本框 2"/>
          <p:cNvSpPr txBox="1"/>
          <p:nvPr/>
        </p:nvSpPr>
        <p:spPr>
          <a:xfrm>
            <a:off x="6240145" y="5154930"/>
            <a:ext cx="3077845" cy="398780"/>
          </a:xfrm>
          <a:prstGeom prst="rect">
            <a:avLst/>
          </a:prstGeom>
          <a:noFill/>
        </p:spPr>
        <p:txBody>
          <a:bodyPr wrap="square" rtlCol="0" anchor="t">
            <a:spAutoFit/>
          </a:bodyPr>
          <a:p>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(2)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角化复层扁平上皮</a:t>
            </a:r>
            <a:endParaRPr lang="zh-CN" altLang="zh-CN" sz="2000"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130300" y="1521460"/>
            <a:ext cx="9958705" cy="1014730"/>
          </a:xfrm>
          <a:prstGeom prst="rect">
            <a:avLst/>
          </a:prstGeom>
          <a:noFill/>
        </p:spPr>
        <p:txBody>
          <a:bodyPr wrap="square" rtlCol="0" anchor="t">
            <a:spAutoFit/>
          </a:bodyPr>
          <a:p>
            <a:pPr indent="266700"/>
            <a:r>
              <a:rPr lang="en-US" altLang="zh-CN" sz="2000" dirty="0">
                <a:latin typeface="Arial" panose="020B0604020202020204" pitchFamily="34" charset="0"/>
                <a:sym typeface="+mn-ea"/>
              </a:rPr>
              <a:t>6.</a:t>
            </a:r>
            <a:r>
              <a:rPr lang="en-US" altLang="zh-CN" sz="2000" b="1" dirty="0">
                <a:latin typeface="Arial" panose="020B0604020202020204" pitchFamily="34" charset="0"/>
                <a:sym typeface="+mn-ea"/>
              </a:rPr>
              <a:t> </a:t>
            </a:r>
            <a:r>
              <a:rPr lang="zh-CN" altLang="zh-CN" sz="2000" b="1" dirty="0">
                <a:latin typeface="Arial" panose="020B0604020202020204" pitchFamily="34" charset="0"/>
                <a:sym typeface="+mn-ea"/>
              </a:rPr>
              <a:t>变移上皮</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由多层细胞构成。分布于膀胱、尿道等排尿管道。变移上皮的特点是细胞形状和层数可随器官的空虚与扩张状态而变化。如当膀胱收缩时，上皮细胞层数增多，细胞呈大的立方形或多边形或矮柱状；当膀胱充盈时，细胞层数减少，细胞变扁</a:t>
            </a:r>
            <a:endParaRPr lang="zh-CN" altLang="zh-CN" sz="2000" dirty="0">
              <a:latin typeface="黑体" panose="02010609060101010101" charset="-122"/>
              <a:ea typeface="黑体" panose="02010609060101010101" charset="-122"/>
              <a:cs typeface="黑体" panose="02010609060101010101" charset="-122"/>
              <a:sym typeface="+mn-ea"/>
            </a:endParaRPr>
          </a:p>
        </p:txBody>
      </p:sp>
      <p:pic>
        <p:nvPicPr>
          <p:cNvPr id="13315" name="图片 2" descr="2-7.bmp"/>
          <p:cNvPicPr>
            <a:picLocks noChangeAspect="1"/>
          </p:cNvPicPr>
          <p:nvPr/>
        </p:nvPicPr>
        <p:blipFill>
          <a:blip r:embed="rId3"/>
          <a:stretch>
            <a:fillRect/>
          </a:stretch>
        </p:blipFill>
        <p:spPr>
          <a:xfrm>
            <a:off x="1515428" y="2854008"/>
            <a:ext cx="3840162" cy="1981200"/>
          </a:xfrm>
          <a:prstGeom prst="rect">
            <a:avLst/>
          </a:prstGeom>
          <a:noFill/>
          <a:ln w="9525">
            <a:noFill/>
          </a:ln>
        </p:spPr>
      </p:pic>
      <p:pic>
        <p:nvPicPr>
          <p:cNvPr id="13316" name="图片 3" descr="2-8.bmp"/>
          <p:cNvPicPr>
            <a:picLocks noChangeAspect="1"/>
          </p:cNvPicPr>
          <p:nvPr/>
        </p:nvPicPr>
        <p:blipFill>
          <a:blip r:embed="rId4"/>
          <a:stretch>
            <a:fillRect/>
          </a:stretch>
        </p:blipFill>
        <p:spPr>
          <a:xfrm>
            <a:off x="6152833" y="3342005"/>
            <a:ext cx="4144962" cy="1006475"/>
          </a:xfrm>
          <a:prstGeom prst="rect">
            <a:avLst/>
          </a:prstGeom>
          <a:noFill/>
          <a:ln w="9525">
            <a:noFill/>
          </a:ln>
        </p:spPr>
      </p:pic>
      <p:sp>
        <p:nvSpPr>
          <p:cNvPr id="3" name="文本框 2"/>
          <p:cNvSpPr txBox="1"/>
          <p:nvPr/>
        </p:nvSpPr>
        <p:spPr>
          <a:xfrm>
            <a:off x="1343660" y="5153660"/>
            <a:ext cx="3401695" cy="398780"/>
          </a:xfrm>
          <a:prstGeom prst="rect">
            <a:avLst/>
          </a:prstGeom>
          <a:noFill/>
        </p:spPr>
        <p:txBody>
          <a:bodyPr wrap="square" rtlCol="0" anchor="t">
            <a:spAutoFit/>
          </a:bodyPr>
          <a:p>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(1)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变移上皮（膀胱空虚）</a:t>
            </a:r>
            <a:endParaRPr lang="zh-CN" altLang="zh-CN" sz="20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nvSpPr>
        <p:spPr>
          <a:xfrm>
            <a:off x="6291580" y="5154295"/>
            <a:ext cx="3655060" cy="398780"/>
          </a:xfrm>
          <a:prstGeom prst="rect">
            <a:avLst/>
          </a:prstGeom>
          <a:noFill/>
        </p:spPr>
        <p:txBody>
          <a:bodyPr wrap="square" rtlCol="0" anchor="t">
            <a:spAutoFit/>
          </a:bodyPr>
          <a:p>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(2) </a:t>
            </a:r>
            <a:r>
              <a:rPr lang="zh-CN" altLang="zh-CN" sz="2000" dirty="0">
                <a:latin typeface="宋体" panose="02010600030101010101" pitchFamily="2" charset="-122"/>
                <a:ea typeface="宋体" panose="02010600030101010101" pitchFamily="2" charset="-122"/>
                <a:cs typeface="宋体" panose="02010600030101010101" pitchFamily="2" charset="-122"/>
                <a:sym typeface="+mn-ea"/>
              </a:rPr>
              <a:t>变移上皮（膀胱充盈）</a:t>
            </a:r>
            <a:endParaRPr lang="zh-CN" altLang="zh-CN" sz="2000"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31140" y="991235"/>
            <a:ext cx="6085840" cy="408305"/>
          </a:xfrm>
          <a:prstGeom prst="rect">
            <a:avLst/>
          </a:prstGeom>
          <a:noFill/>
        </p:spPr>
        <p:txBody>
          <a:bodyPr wrap="square" rtlCol="0" anchor="t">
            <a:noAutofit/>
          </a:bodyPr>
          <a:p>
            <a:r>
              <a:rPr lang="zh-CN" altLang="zh-CN" sz="2400" dirty="0">
                <a:latin typeface="Arial" panose="020B0604020202020204" pitchFamily="34" charset="0"/>
                <a:sym typeface="+mn-ea"/>
              </a:rPr>
              <a:t>（三）上皮细胞的特殊结构</a:t>
            </a:r>
            <a:endParaRPr lang="zh-CN" altLang="zh-CN" sz="2400" dirty="0">
              <a:latin typeface="Arial" panose="020B0604020202020204" pitchFamily="34" charset="0"/>
              <a:sym typeface="+mn-ea"/>
            </a:endParaRPr>
          </a:p>
        </p:txBody>
      </p:sp>
      <p:sp>
        <p:nvSpPr>
          <p:cNvPr id="6" name="文本框 5"/>
          <p:cNvSpPr txBox="1"/>
          <p:nvPr/>
        </p:nvSpPr>
        <p:spPr>
          <a:xfrm>
            <a:off x="1198245" y="2053590"/>
            <a:ext cx="8818880" cy="3108325"/>
          </a:xfrm>
          <a:prstGeom prst="rect">
            <a:avLst/>
          </a:prstGeom>
          <a:noFill/>
        </p:spPr>
        <p:txBody>
          <a:bodyPr wrap="square" rtlCol="0" anchor="ctr" anchorCtr="0">
            <a:noAutofit/>
          </a:bodyPr>
          <a:p>
            <a:pPr indent="266700" eaLnBrk="0" hangingPunct="0"/>
            <a:r>
              <a:rPr lang="en-US" altLang="zh-CN" sz="2000" dirty="0">
                <a:latin typeface="Arial" panose="020B0604020202020204" pitchFamily="34" charset="0"/>
                <a:sym typeface="+mn-ea"/>
              </a:rPr>
              <a:t>1.</a:t>
            </a:r>
            <a:r>
              <a:rPr lang="zh-CN" altLang="zh-CN" sz="2000" dirty="0">
                <a:latin typeface="Arial" panose="020B0604020202020204" pitchFamily="34" charset="0"/>
                <a:sym typeface="+mn-ea"/>
              </a:rPr>
              <a:t>上皮细胞的游离面</a:t>
            </a:r>
            <a:endParaRPr lang="zh-CN" altLang="en-US" sz="2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   </a:t>
            </a:r>
            <a:r>
              <a:rPr lang="zh-CN"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1</a:t>
            </a:r>
            <a:r>
              <a:rPr lang="zh-CN" altLang="en-US" sz="2000" noProof="0" dirty="0" smtClean="0">
                <a:ln>
                  <a:noFill/>
                </a:ln>
                <a:effectLst/>
                <a:uLnTx/>
                <a:uFillTx/>
                <a:latin typeface="+mn-ea"/>
                <a:cs typeface="宋体" panose="02010600030101010101" pitchFamily="2" charset="-122"/>
                <a:sym typeface="+mn-ea"/>
              </a:rPr>
              <a:t>）微绒毛： 电镜下观察，由细胞膜和细胞质共同伸出的指状突起，称微绒毛。光镜下所见小肠上皮细胞的纹状缘</a:t>
            </a:r>
            <a:r>
              <a:rPr lang="zh-CN" altLang="en-US" sz="2000" noProof="0" dirty="0" smtClean="0">
                <a:ln>
                  <a:noFill/>
                </a:ln>
                <a:effectLst/>
                <a:uLnTx/>
                <a:uFillTx/>
                <a:latin typeface="+mn-ea"/>
                <a:cs typeface="Times New Roman" panose="02020603050405020304" pitchFamily="18" charset="0"/>
                <a:sym typeface="+mn-ea"/>
              </a:rPr>
              <a:t>，</a:t>
            </a:r>
            <a:r>
              <a:rPr lang="zh-CN" altLang="en-US" sz="2000" noProof="0" dirty="0" smtClean="0">
                <a:ln>
                  <a:noFill/>
                </a:ln>
                <a:effectLst/>
                <a:uLnTx/>
                <a:uFillTx/>
                <a:latin typeface="+mn-ea"/>
                <a:cs typeface="宋体" panose="02010600030101010101" pitchFamily="2" charset="-122"/>
                <a:sym typeface="+mn-ea"/>
              </a:rPr>
              <a:t>即是由密集的微绒毛整齐排列而成。微绒毛使细胞的表面积显著增大，从而扩大了细胞的吸收面积。</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   </a:t>
            </a: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纤毛：是上皮细胞游离面伸出的粗而长的突起，具有节律性定向摆动的能力。可将上皮表面的粘液及其粘附的物质定向推送。呼吸道的假复层纤毛柱状上皮就是用这样的方式，把吸入的灰尘和细菌等推到咽部，以痰液的形式咳出。</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57885" y="2618105"/>
            <a:ext cx="5154295" cy="2453005"/>
          </a:xfrm>
          <a:prstGeom prst="rect">
            <a:avLst/>
          </a:prstGeom>
          <a:noFill/>
        </p:spPr>
        <p:txBody>
          <a:bodyPr wrap="square" rtlCol="0" anchor="ctr" anchorCtr="0">
            <a:noAutofit/>
          </a:bodyPr>
          <a:p>
            <a:r>
              <a:rPr lang="zh-CN" altLang="zh-CN" sz="2000" dirty="0">
                <a:latin typeface="Arial" panose="020B0604020202020204" pitchFamily="34" charset="0"/>
                <a:sym typeface="+mn-ea"/>
              </a:rPr>
              <a:t>上皮细胞的侧面是细胞的相邻面，细胞间隙很窄，主要以紧密连接、中间连接、缝管连接和桥粒四种方式进行连接</a:t>
            </a:r>
            <a:endParaRPr lang="zh-CN" altLang="en-US" sz="2000" dirty="0">
              <a:latin typeface="Arial" panose="020B0604020202020204" pitchFamily="34" charset="0"/>
              <a:sym typeface="+mn-ea"/>
            </a:endParaRPr>
          </a:p>
        </p:txBody>
      </p:sp>
      <p:pic>
        <p:nvPicPr>
          <p:cNvPr id="16388" name="图片 3" descr="2-9.jpg"/>
          <p:cNvPicPr>
            <a:picLocks noChangeAspect="1"/>
          </p:cNvPicPr>
          <p:nvPr/>
        </p:nvPicPr>
        <p:blipFill>
          <a:blip r:embed="rId3"/>
          <a:stretch>
            <a:fillRect/>
          </a:stretch>
        </p:blipFill>
        <p:spPr>
          <a:xfrm>
            <a:off x="7298690" y="1715135"/>
            <a:ext cx="3167380" cy="4257675"/>
          </a:xfrm>
          <a:prstGeom prst="rect">
            <a:avLst/>
          </a:prstGeom>
          <a:noFill/>
          <a:ln w="9525">
            <a:noFill/>
          </a:ln>
        </p:spPr>
      </p:pic>
      <p:sp>
        <p:nvSpPr>
          <p:cNvPr id="7" name="文本框 6"/>
          <p:cNvSpPr txBox="1"/>
          <p:nvPr/>
        </p:nvSpPr>
        <p:spPr>
          <a:xfrm>
            <a:off x="948055" y="2141855"/>
            <a:ext cx="6096000" cy="398780"/>
          </a:xfrm>
          <a:prstGeom prst="rect">
            <a:avLst/>
          </a:prstGeom>
          <a:noFill/>
        </p:spPr>
        <p:txBody>
          <a:bodyPr wrap="square" rtlCol="0" anchor="t">
            <a:spAutoFit/>
          </a:bodyPr>
          <a:p>
            <a:r>
              <a:rPr lang="en-US" altLang="zh-CN" sz="2000" dirty="0">
                <a:latin typeface="Arial" panose="020B0604020202020204" pitchFamily="34" charset="0"/>
                <a:sym typeface="+mn-ea"/>
              </a:rPr>
              <a:t>2</a:t>
            </a:r>
            <a:r>
              <a:rPr lang="zh-CN" altLang="zh-CN" sz="2000" dirty="0">
                <a:latin typeface="Arial" panose="020B0604020202020204" pitchFamily="34" charset="0"/>
                <a:sym typeface="+mn-ea"/>
              </a:rPr>
              <a:t>．上皮细胞的侧面</a:t>
            </a:r>
            <a:endParaRPr lang="zh-CN" altLang="zh-CN"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185545" y="2481580"/>
            <a:ext cx="6026150" cy="2145665"/>
          </a:xfrm>
          <a:prstGeom prst="rect">
            <a:avLst/>
          </a:prstGeom>
          <a:noFill/>
        </p:spPr>
        <p:txBody>
          <a:bodyPr wrap="square" rtlCol="0" anchor="ctr" anchorCtr="0">
            <a:noAutofit/>
          </a:bodyPr>
          <a:p>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在上皮细胞基底面与深部的结缔组织之间有一层薄膜，称基膜。基膜除具有支持、连接作用外，还是半透膜，有利于上皮细胞与结缔组织进行物质交换。</a:t>
            </a:r>
            <a:endParaRPr lang="zh-CN" altLang="en-US" sz="2000" dirty="0">
              <a:latin typeface="Arial" panose="020B0604020202020204" pitchFamily="34" charset="0"/>
              <a:sym typeface="+mn-ea"/>
            </a:endParaRPr>
          </a:p>
        </p:txBody>
      </p:sp>
      <p:sp>
        <p:nvSpPr>
          <p:cNvPr id="3" name="文本框 2"/>
          <p:cNvSpPr txBox="1"/>
          <p:nvPr/>
        </p:nvSpPr>
        <p:spPr>
          <a:xfrm>
            <a:off x="1395095" y="2082800"/>
            <a:ext cx="6096000" cy="398780"/>
          </a:xfrm>
          <a:prstGeom prst="rect">
            <a:avLst/>
          </a:prstGeom>
          <a:noFill/>
        </p:spPr>
        <p:txBody>
          <a:bodyPr wrap="square" rtlCol="0" anchor="t">
            <a:spAutoFit/>
          </a:bodyPr>
          <a:p>
            <a:r>
              <a:rPr lang="en-US" altLang="zh-CN" sz="2000" dirty="0">
                <a:latin typeface="Arial" panose="020B0604020202020204" pitchFamily="34" charset="0"/>
                <a:sym typeface="+mn-ea"/>
              </a:rPr>
              <a:t>3</a:t>
            </a:r>
            <a:r>
              <a:rPr lang="zh-CN" altLang="zh-CN" sz="2000" dirty="0">
                <a:latin typeface="Arial" panose="020B0604020202020204" pitchFamily="34" charset="0"/>
                <a:sym typeface="+mn-ea"/>
              </a:rPr>
              <a:t>．上皮细胞的基底面</a:t>
            </a:r>
            <a:endParaRPr lang="zh-CN" altLang="zh-CN"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二、腺上皮和腺</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613410" y="944245"/>
            <a:ext cx="10203180" cy="1322070"/>
          </a:xfrm>
          <a:prstGeom prst="rect">
            <a:avLst/>
          </a:prstGeom>
          <a:noFill/>
        </p:spPr>
        <p:txBody>
          <a:bodyPr wrap="square" rtlCol="0" anchor="t">
            <a:spAutoFit/>
          </a:bodyPr>
          <a:p>
            <a:pPr indent="262255" eaLnBrk="0" hangingPunct="0"/>
            <a:r>
              <a:rPr lang="en-US" altLang="zh-CN" sz="2000" dirty="0">
                <a:latin typeface="Arial" panose="020B0604020202020204" pitchFamily="34" charset="0"/>
                <a:sym typeface="+mn-ea"/>
              </a:rPr>
              <a:t>   </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腺上皮</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是由腺细胞组成的以分泌功能为主的上皮。腺是以腺上皮为主要成分的器官。</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indent="262255" eaLnBrk="0" hangingPunct="0"/>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腺分外分泌腺和内分泌腺两类。</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分泌物经导管排至体表或器官腔内，称</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外分泌腺</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，如汗腺、唾液腺等。有的腺没有导管，分泌物</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称为激素</a:t>
            </a:r>
            <a:r>
              <a:rPr lang="en-US" altLang="zh-CN" sz="20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直接释放入血液，称</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内分泌腺</a:t>
            </a: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，如甲状腺、肾上腺等。本节只介绍外分泌腺的一般结构。</a:t>
            </a:r>
            <a:endParaRPr lang="en-US" altLang="zh-CN" sz="20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965200" y="3259455"/>
            <a:ext cx="5688965" cy="1940560"/>
          </a:xfrm>
          <a:prstGeom prst="rect">
            <a:avLst/>
          </a:prstGeom>
          <a:noFill/>
        </p:spPr>
        <p:txBody>
          <a:bodyPr wrap="square" rtlCol="0" anchor="t">
            <a:noAutofit/>
          </a:bodyPr>
          <a:p>
            <a:pPr indent="262255" algn="l" eaLnBrk="0" hangingPunct="0">
              <a:buClrTx/>
              <a:buSzTx/>
              <a:buNone/>
            </a:pPr>
            <a:r>
              <a:rPr lang="zh-CN" altLang="en-US" sz="2000" dirty="0">
                <a:latin typeface="宋体" panose="02010600030101010101" pitchFamily="2" charset="-122"/>
                <a:ea typeface="宋体" panose="02010600030101010101" pitchFamily="2" charset="-122"/>
                <a:cs typeface="宋体" panose="02010600030101010101" pitchFamily="2" charset="-122"/>
                <a:sym typeface="+mn-ea"/>
              </a:rPr>
              <a:t>    外分泌腺由分泌部和导管两部分组成。根据导管有无分支，外分泌腺可分为单腺和复腺。分泌部的形状为管状、泡状或管泡状。因此，外分泌腺的形态分为单管状腺、单泡状腺、复管状腺、复泡状腺和复管泡状腺等 </a:t>
            </a:r>
            <a:endParaRPr lang="zh-CN" altLang="en-US" sz="20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矩形: 剪去对角 3"/>
          <p:cNvSpPr/>
          <p:nvPr>
            <p:custDataLst>
              <p:tags r:id="rId2"/>
            </p:custDataLst>
          </p:nvPr>
        </p:nvSpPr>
        <p:spPr>
          <a:xfrm>
            <a:off x="661035" y="2441575"/>
            <a:ext cx="10764520" cy="3531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pic>
        <p:nvPicPr>
          <p:cNvPr id="19459" name="图片 2" descr="2-10.jpg"/>
          <p:cNvPicPr>
            <a:picLocks noChangeAspect="1"/>
          </p:cNvPicPr>
          <p:nvPr/>
        </p:nvPicPr>
        <p:blipFill>
          <a:blip r:embed="rId3"/>
          <a:stretch>
            <a:fillRect/>
          </a:stretch>
        </p:blipFill>
        <p:spPr>
          <a:xfrm>
            <a:off x="7289165" y="2517775"/>
            <a:ext cx="3759200" cy="33883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结缔组织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1595"/>
            <a:ext cx="10972800" cy="4584065"/>
            <a:chOff x="960" y="2110"/>
            <a:chExt cx="17280" cy="7219"/>
          </a:xfrm>
        </p:grpSpPr>
        <p:sp>
          <p:nvSpPr>
            <p:cNvPr id="22" name="矩形: 圆角 1128"/>
            <p:cNvSpPr/>
            <p:nvPr>
              <p:custDataLst>
                <p:tags r:id="rId1"/>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508000" algn="just" fontAlgn="auto">
                <a:lnSpc>
                  <a:spcPct val="150000"/>
                </a:lnSpc>
              </a:pPr>
              <a:r>
                <a:rPr lang="zh-CN" altLang="zh-CN" dirty="0">
                  <a:latin typeface="Arial" panose="020B0604020202020204" pitchFamily="34" charset="0"/>
                  <a:sym typeface="+mn-ea"/>
                </a:rPr>
                <a:t>细胞质是位于细胞膜与细胞核之间的部分，包括线粒体、内质网、核糖体、溶酶体、高尔基复合体、微管、微丝和中心体等。是细胞进行新陈代谢与物质合成的场所。</a:t>
              </a: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1308735" y="2808605"/>
            <a:ext cx="4314825" cy="796925"/>
          </a:xfrm>
          <a:prstGeom prst="rect">
            <a:avLst/>
          </a:prstGeom>
          <a:noFill/>
        </p:spPr>
        <p:txBody>
          <a:bodyPr wrap="square" rtlCol="0" anchor="ctr" anchorCtr="0">
            <a:noAutofit/>
          </a:bodyPr>
          <a:p>
            <a:pPr indent="508000" algn="just" fontAlgn="auto">
              <a:lnSpc>
                <a:spcPct val="150000"/>
              </a:lnSpc>
            </a:pPr>
            <a:r>
              <a:rPr lang="zh-CN" altLang="zh-CN" dirty="0">
                <a:latin typeface="Arial" panose="020B0604020202020204" pitchFamily="34" charset="0"/>
                <a:sym typeface="+mn-ea"/>
              </a:rPr>
              <a:t>根据结构和功能的不同，结缔组织可分为以下几类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1506" name="Picture 2"/>
          <p:cNvPicPr>
            <a:picLocks noChangeAspect="1"/>
          </p:cNvPicPr>
          <p:nvPr/>
        </p:nvPicPr>
        <p:blipFill>
          <a:blip r:embed="rId4"/>
          <a:stretch>
            <a:fillRect/>
          </a:stretch>
        </p:blipFill>
        <p:spPr>
          <a:xfrm>
            <a:off x="5876608" y="1379538"/>
            <a:ext cx="4752975" cy="433546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4" name="组合 3"/>
          <p:cNvGrpSpPr/>
          <p:nvPr/>
        </p:nvGrpSpPr>
        <p:grpSpPr>
          <a:xfrm>
            <a:off x="3968022" y="500112"/>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7" name="矩形 46"/>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8" name="组合 47"/>
          <p:cNvGrpSpPr/>
          <p:nvPr/>
        </p:nvGrpSpPr>
        <p:grpSpPr>
          <a:xfrm>
            <a:off x="7890875" y="500112"/>
            <a:ext cx="3698922" cy="540000"/>
            <a:chOff x="1397186" y="3857714"/>
            <a:chExt cx="4225649" cy="549605"/>
          </a:xfrm>
        </p:grpSpPr>
        <p:sp>
          <p:nvSpPr>
            <p:cNvPr id="49"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0" name="矩形 49"/>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细胞的基本结构</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1" name="组合 50"/>
          <p:cNvGrpSpPr/>
          <p:nvPr/>
        </p:nvGrpSpPr>
        <p:grpSpPr>
          <a:xfrm>
            <a:off x="3968022" y="1390637"/>
            <a:ext cx="3498580" cy="540000"/>
            <a:chOff x="1397186" y="3857714"/>
            <a:chExt cx="4225649" cy="549605"/>
          </a:xfrm>
        </p:grpSpPr>
        <p:sp>
          <p:nvSpPr>
            <p:cNvPr id="5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3" name="矩形 5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基本组织</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6" name="组合 55"/>
          <p:cNvGrpSpPr/>
          <p:nvPr/>
        </p:nvGrpSpPr>
        <p:grpSpPr>
          <a:xfrm>
            <a:off x="7890875" y="1390637"/>
            <a:ext cx="3698922" cy="540000"/>
            <a:chOff x="1397186" y="3857714"/>
            <a:chExt cx="4055189" cy="549605"/>
          </a:xfrm>
        </p:grpSpPr>
        <p:sp>
          <p:nvSpPr>
            <p:cNvPr id="5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8" name="矩形 5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皮肤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9" name="组合 58"/>
          <p:cNvGrpSpPr/>
          <p:nvPr/>
        </p:nvGrpSpPr>
        <p:grpSpPr>
          <a:xfrm>
            <a:off x="3928017" y="2252828"/>
            <a:ext cx="3498580" cy="540000"/>
            <a:chOff x="1397186" y="3857714"/>
            <a:chExt cx="4055189" cy="549605"/>
          </a:xfrm>
        </p:grpSpPr>
        <p:sp>
          <p:nvSpPr>
            <p:cNvPr id="60"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1" name="矩形 60"/>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2" name="组合 61"/>
          <p:cNvGrpSpPr/>
          <p:nvPr/>
        </p:nvGrpSpPr>
        <p:grpSpPr>
          <a:xfrm>
            <a:off x="7890875" y="2252828"/>
            <a:ext cx="3698922" cy="540000"/>
            <a:chOff x="1397186" y="3857714"/>
            <a:chExt cx="4225649" cy="549605"/>
          </a:xfrm>
        </p:grpSpPr>
        <p:sp>
          <p:nvSpPr>
            <p:cNvPr id="63"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4" name="矩形 63"/>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5" name="组合 64"/>
          <p:cNvGrpSpPr/>
          <p:nvPr/>
        </p:nvGrpSpPr>
        <p:grpSpPr>
          <a:xfrm>
            <a:off x="3927382" y="3115552"/>
            <a:ext cx="3498580" cy="540000"/>
            <a:chOff x="1397186" y="3857714"/>
            <a:chExt cx="4225649" cy="549605"/>
          </a:xfrm>
        </p:grpSpPr>
        <p:sp>
          <p:nvSpPr>
            <p:cNvPr id="66"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7" name="矩形 66"/>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8" name="组合 67"/>
          <p:cNvGrpSpPr/>
          <p:nvPr/>
        </p:nvGrpSpPr>
        <p:grpSpPr>
          <a:xfrm>
            <a:off x="7890875" y="3105137"/>
            <a:ext cx="3698922" cy="540000"/>
            <a:chOff x="1397186" y="3857714"/>
            <a:chExt cx="4055189" cy="549605"/>
          </a:xfrm>
        </p:grpSpPr>
        <p:sp>
          <p:nvSpPr>
            <p:cNvPr id="69"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0" name="矩形 6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1" name="组合 70"/>
          <p:cNvGrpSpPr/>
          <p:nvPr/>
        </p:nvGrpSpPr>
        <p:grpSpPr>
          <a:xfrm>
            <a:off x="3912600" y="4005567"/>
            <a:ext cx="3698922" cy="540000"/>
            <a:chOff x="1397186" y="3857714"/>
            <a:chExt cx="4055189" cy="549605"/>
          </a:xfrm>
        </p:grpSpPr>
        <p:sp>
          <p:nvSpPr>
            <p:cNvPr id="7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3" name="矩形 7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生殖系统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4" name="组合 73"/>
          <p:cNvGrpSpPr/>
          <p:nvPr/>
        </p:nvGrpSpPr>
        <p:grpSpPr>
          <a:xfrm>
            <a:off x="7890875" y="4005428"/>
            <a:ext cx="3698922" cy="540000"/>
            <a:chOff x="1397186" y="3857714"/>
            <a:chExt cx="4225649" cy="549605"/>
          </a:xfrm>
        </p:grpSpPr>
        <p:sp>
          <p:nvSpPr>
            <p:cNvPr id="7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6" name="矩形 7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脉管系统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7" name="组合 76"/>
          <p:cNvGrpSpPr/>
          <p:nvPr/>
        </p:nvGrpSpPr>
        <p:grpSpPr>
          <a:xfrm>
            <a:off x="3914505" y="4840453"/>
            <a:ext cx="3698922" cy="540000"/>
            <a:chOff x="1397186" y="3857714"/>
            <a:chExt cx="4225649" cy="549605"/>
          </a:xfrm>
        </p:grpSpPr>
        <p:sp>
          <p:nvSpPr>
            <p:cNvPr id="7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9" name="矩形 7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感觉器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0" name="组合 79"/>
          <p:cNvGrpSpPr/>
          <p:nvPr/>
        </p:nvGrpSpPr>
        <p:grpSpPr>
          <a:xfrm>
            <a:off x="7890875" y="4819637"/>
            <a:ext cx="3698922" cy="540000"/>
            <a:chOff x="1397186" y="3857714"/>
            <a:chExt cx="4055189" cy="549605"/>
          </a:xfrm>
        </p:grpSpPr>
        <p:sp>
          <p:nvSpPr>
            <p:cNvPr id="8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单元十一</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2" name="矩形 81"/>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3" name="组合 82"/>
          <p:cNvGrpSpPr/>
          <p:nvPr/>
        </p:nvGrpSpPr>
        <p:grpSpPr>
          <a:xfrm>
            <a:off x="3912600" y="5730862"/>
            <a:ext cx="3698922" cy="540000"/>
            <a:chOff x="1397186" y="3857714"/>
            <a:chExt cx="4055189" cy="549605"/>
          </a:xfrm>
        </p:grpSpPr>
        <p:sp>
          <p:nvSpPr>
            <p:cNvPr id="8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单元十二</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5" name="矩形 8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内分泌系统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6" name="组合 85"/>
          <p:cNvGrpSpPr/>
          <p:nvPr/>
        </p:nvGrpSpPr>
        <p:grpSpPr>
          <a:xfrm>
            <a:off x="7890875" y="5709768"/>
            <a:ext cx="3698922" cy="540000"/>
            <a:chOff x="1397186" y="3857714"/>
            <a:chExt cx="4225649" cy="549605"/>
          </a:xfrm>
        </p:grpSpPr>
        <p:sp>
          <p:nvSpPr>
            <p:cNvPr id="87"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单元十三</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8" name="矩形 87"/>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人体胚胎学概要</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p:tgtEl>
                                          <p:spTgt spid="48"/>
                                        </p:tgtEl>
                                        <p:attrNameLst>
                                          <p:attrName>ppt_x</p:attrName>
                                        </p:attrNameLst>
                                      </p:cBhvr>
                                      <p:tavLst>
                                        <p:tav tm="0">
                                          <p:val>
                                            <p:strVal val="#ppt_x-#ppt_w*1.125000"/>
                                          </p:val>
                                        </p:tav>
                                        <p:tav tm="100000">
                                          <p:val>
                                            <p:strVal val="#ppt_x"/>
                                          </p:val>
                                        </p:tav>
                                      </p:tavLst>
                                    </p:anim>
                                    <p:animEffect transition="in" filter="wipe(right)">
                                      <p:cBhvr>
                                        <p:cTn id="17" dur="500"/>
                                        <p:tgtEl>
                                          <p:spTgt spid="4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p:tgtEl>
                                          <p:spTgt spid="51"/>
                                        </p:tgtEl>
                                        <p:attrNameLst>
                                          <p:attrName>ppt_x</p:attrName>
                                        </p:attrNameLst>
                                      </p:cBhvr>
                                      <p:tavLst>
                                        <p:tav tm="0">
                                          <p:val>
                                            <p:strVal val="#ppt_x-#ppt_w*1.125000"/>
                                          </p:val>
                                        </p:tav>
                                        <p:tav tm="100000">
                                          <p:val>
                                            <p:strVal val="#ppt_x"/>
                                          </p:val>
                                        </p:tav>
                                      </p:tavLst>
                                    </p:anim>
                                    <p:animEffect transition="in" filter="wipe(right)">
                                      <p:cBhvr>
                                        <p:cTn id="22" dur="500"/>
                                        <p:tgtEl>
                                          <p:spTgt spid="51"/>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p:tgtEl>
                                          <p:spTgt spid="56"/>
                                        </p:tgtEl>
                                        <p:attrNameLst>
                                          <p:attrName>ppt_x</p:attrName>
                                        </p:attrNameLst>
                                      </p:cBhvr>
                                      <p:tavLst>
                                        <p:tav tm="0">
                                          <p:val>
                                            <p:strVal val="#ppt_x-#ppt_w*1.125000"/>
                                          </p:val>
                                        </p:tav>
                                        <p:tav tm="100000">
                                          <p:val>
                                            <p:strVal val="#ppt_x"/>
                                          </p:val>
                                        </p:tav>
                                      </p:tavLst>
                                    </p:anim>
                                    <p:animEffect transition="in" filter="wipe(right)">
                                      <p:cBhvr>
                                        <p:cTn id="27" dur="500"/>
                                        <p:tgtEl>
                                          <p:spTgt spid="5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p:tgtEl>
                                          <p:spTgt spid="59"/>
                                        </p:tgtEl>
                                        <p:attrNameLst>
                                          <p:attrName>ppt_x</p:attrName>
                                        </p:attrNameLst>
                                      </p:cBhvr>
                                      <p:tavLst>
                                        <p:tav tm="0">
                                          <p:val>
                                            <p:strVal val="#ppt_x-#ppt_w*1.125000"/>
                                          </p:val>
                                        </p:tav>
                                        <p:tav tm="100000">
                                          <p:val>
                                            <p:strVal val="#ppt_x"/>
                                          </p:val>
                                        </p:tav>
                                      </p:tavLst>
                                    </p:anim>
                                    <p:animEffect transition="in" filter="wipe(right)">
                                      <p:cBhvr>
                                        <p:cTn id="32" dur="500"/>
                                        <p:tgtEl>
                                          <p:spTgt spid="5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p:tgtEl>
                                          <p:spTgt spid="62"/>
                                        </p:tgtEl>
                                        <p:attrNameLst>
                                          <p:attrName>ppt_x</p:attrName>
                                        </p:attrNameLst>
                                      </p:cBhvr>
                                      <p:tavLst>
                                        <p:tav tm="0">
                                          <p:val>
                                            <p:strVal val="#ppt_x-#ppt_w*1.125000"/>
                                          </p:val>
                                        </p:tav>
                                        <p:tav tm="100000">
                                          <p:val>
                                            <p:strVal val="#ppt_x"/>
                                          </p:val>
                                        </p:tav>
                                      </p:tavLst>
                                    </p:anim>
                                    <p:animEffect transition="in" filter="wipe(right)">
                                      <p:cBhvr>
                                        <p:cTn id="37" dur="500"/>
                                        <p:tgtEl>
                                          <p:spTgt spid="62"/>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p:tgtEl>
                                          <p:spTgt spid="65"/>
                                        </p:tgtEl>
                                        <p:attrNameLst>
                                          <p:attrName>ppt_x</p:attrName>
                                        </p:attrNameLst>
                                      </p:cBhvr>
                                      <p:tavLst>
                                        <p:tav tm="0">
                                          <p:val>
                                            <p:strVal val="#ppt_x-#ppt_w*1.125000"/>
                                          </p:val>
                                        </p:tav>
                                        <p:tav tm="100000">
                                          <p:val>
                                            <p:strVal val="#ppt_x"/>
                                          </p:val>
                                        </p:tav>
                                      </p:tavLst>
                                    </p:anim>
                                    <p:animEffect transition="in" filter="wipe(right)">
                                      <p:cBhvr>
                                        <p:cTn id="42" dur="500"/>
                                        <p:tgtEl>
                                          <p:spTgt spid="65"/>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p:tgtEl>
                                          <p:spTgt spid="68"/>
                                        </p:tgtEl>
                                        <p:attrNameLst>
                                          <p:attrName>ppt_x</p:attrName>
                                        </p:attrNameLst>
                                      </p:cBhvr>
                                      <p:tavLst>
                                        <p:tav tm="0">
                                          <p:val>
                                            <p:strVal val="#ppt_x-#ppt_w*1.125000"/>
                                          </p:val>
                                        </p:tav>
                                        <p:tav tm="100000">
                                          <p:val>
                                            <p:strVal val="#ppt_x"/>
                                          </p:val>
                                        </p:tav>
                                      </p:tavLst>
                                    </p:anim>
                                    <p:animEffect transition="in" filter="wipe(right)">
                                      <p:cBhvr>
                                        <p:cTn id="47" dur="500"/>
                                        <p:tgtEl>
                                          <p:spTgt spid="68"/>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p:tgtEl>
                                          <p:spTgt spid="74"/>
                                        </p:tgtEl>
                                        <p:attrNameLst>
                                          <p:attrName>ppt_x</p:attrName>
                                        </p:attrNameLst>
                                      </p:cBhvr>
                                      <p:tavLst>
                                        <p:tav tm="0">
                                          <p:val>
                                            <p:strVal val="#ppt_x-#ppt_w*1.125000"/>
                                          </p:val>
                                        </p:tav>
                                        <p:tav tm="100000">
                                          <p:val>
                                            <p:strVal val="#ppt_x"/>
                                          </p:val>
                                        </p:tav>
                                      </p:tavLst>
                                    </p:anim>
                                    <p:animEffect transition="in" filter="wipe(right)">
                                      <p:cBhvr>
                                        <p:cTn id="57" dur="500"/>
                                        <p:tgtEl>
                                          <p:spTgt spid="7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 calcmode="lin" valueType="num">
                                      <p:cBhvr additive="base">
                                        <p:cTn id="61" dur="500"/>
                                        <p:tgtEl>
                                          <p:spTgt spid="77"/>
                                        </p:tgtEl>
                                        <p:attrNameLst>
                                          <p:attrName>ppt_x</p:attrName>
                                        </p:attrNameLst>
                                      </p:cBhvr>
                                      <p:tavLst>
                                        <p:tav tm="0">
                                          <p:val>
                                            <p:strVal val="#ppt_x-#ppt_w*1.125000"/>
                                          </p:val>
                                        </p:tav>
                                        <p:tav tm="100000">
                                          <p:val>
                                            <p:strVal val="#ppt_x"/>
                                          </p:val>
                                        </p:tav>
                                      </p:tavLst>
                                    </p:anim>
                                    <p:animEffect transition="in" filter="wipe(right)">
                                      <p:cBhvr>
                                        <p:cTn id="62" dur="500"/>
                                        <p:tgtEl>
                                          <p:spTgt spid="77"/>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p:tgtEl>
                                          <p:spTgt spid="80"/>
                                        </p:tgtEl>
                                        <p:attrNameLst>
                                          <p:attrName>ppt_x</p:attrName>
                                        </p:attrNameLst>
                                      </p:cBhvr>
                                      <p:tavLst>
                                        <p:tav tm="0">
                                          <p:val>
                                            <p:strVal val="#ppt_x-#ppt_w*1.125000"/>
                                          </p:val>
                                        </p:tav>
                                        <p:tav tm="100000">
                                          <p:val>
                                            <p:strVal val="#ppt_x"/>
                                          </p:val>
                                        </p:tav>
                                      </p:tavLst>
                                    </p:anim>
                                    <p:animEffect transition="in" filter="wipe(right)">
                                      <p:cBhvr>
                                        <p:cTn id="67" dur="500"/>
                                        <p:tgtEl>
                                          <p:spTgt spid="80"/>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500"/>
                                        <p:tgtEl>
                                          <p:spTgt spid="83"/>
                                        </p:tgtEl>
                                        <p:attrNameLst>
                                          <p:attrName>ppt_x</p:attrName>
                                        </p:attrNameLst>
                                      </p:cBhvr>
                                      <p:tavLst>
                                        <p:tav tm="0">
                                          <p:val>
                                            <p:strVal val="#ppt_x-#ppt_w*1.125000"/>
                                          </p:val>
                                        </p:tav>
                                        <p:tav tm="100000">
                                          <p:val>
                                            <p:strVal val="#ppt_x"/>
                                          </p:val>
                                        </p:tav>
                                      </p:tavLst>
                                    </p:anim>
                                    <p:animEffect transition="in" filter="wipe(right)">
                                      <p:cBhvr>
                                        <p:cTn id="72" dur="500"/>
                                        <p:tgtEl>
                                          <p:spTgt spid="83"/>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p:tgtEl>
                                          <p:spTgt spid="86"/>
                                        </p:tgtEl>
                                        <p:attrNameLst>
                                          <p:attrName>ppt_x</p:attrName>
                                        </p:attrNameLst>
                                      </p:cBhvr>
                                      <p:tavLst>
                                        <p:tav tm="0">
                                          <p:val>
                                            <p:strVal val="#ppt_x-#ppt_w*1.125000"/>
                                          </p:val>
                                        </p:tav>
                                        <p:tav tm="100000">
                                          <p:val>
                                            <p:strVal val="#ppt_x"/>
                                          </p:val>
                                        </p:tav>
                                      </p:tavLst>
                                    </p:anim>
                                    <p:animEffect transition="in" filter="wipe(right)">
                                      <p:cBhvr>
                                        <p:cTn id="7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1595"/>
            <a:ext cx="10972800" cy="4584065"/>
            <a:chOff x="960" y="2110"/>
            <a:chExt cx="17280" cy="7219"/>
          </a:xfrm>
        </p:grpSpPr>
        <p:sp>
          <p:nvSpPr>
            <p:cNvPr id="22" name="矩形: 圆角 1128"/>
            <p:cNvSpPr/>
            <p:nvPr>
              <p:custDataLst>
                <p:tags r:id="rId2"/>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496" y="3961"/>
              <a:ext cx="12893" cy="4102"/>
            </a:xfrm>
            <a:prstGeom prst="rect">
              <a:avLst/>
            </a:prstGeom>
            <a:noFill/>
          </p:spPr>
          <p:txBody>
            <a:bodyPr wrap="square" rtlCol="0">
              <a:noAutofit/>
            </a:bodyPr>
            <a:lstStyle/>
            <a:p>
              <a:pPr indent="508000" algn="just" fontAlgn="auto">
                <a:lnSpc>
                  <a:spcPct val="150000"/>
                </a:lnSpc>
              </a:pPr>
              <a:r>
                <a:rPr lang="zh-CN" altLang="zh-CN" dirty="0">
                  <a:latin typeface="Arial" panose="020B0604020202020204" pitchFamily="34" charset="0"/>
                  <a:sym typeface="+mn-ea"/>
                </a:rPr>
                <a:t>固有结缔组织就是通常所说的结缔组织，它在体内分布范围非常广，一般伴随血管、淋巴管和神经分布到各组织器官内，组织和细胞通过它的基质中不断流动的组织液，与血液之间进行物质交换</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491" y="2352"/>
              <a:ext cx="13664" cy="1743"/>
            </a:xfrm>
            <a:prstGeom prst="rect">
              <a:avLst/>
            </a:prstGeom>
            <a:noFill/>
          </p:spPr>
          <p:txBody>
            <a:bodyPr wrap="square" rtlCol="0" anchor="ctr" anchorCtr="0">
              <a:noAutofit/>
            </a:bodyPr>
            <a:lstStyle/>
            <a:p>
              <a:pPr indent="266700"/>
              <a:r>
                <a:rPr lang="en-US" altLang="zh-CN" dirty="0">
                  <a:latin typeface="Arial" panose="020B0604020202020204" pitchFamily="34" charset="0"/>
                  <a:sym typeface="+mn-ea"/>
                </a:rPr>
                <a:t>   </a:t>
              </a:r>
              <a:r>
                <a:rPr lang="zh-CN" altLang="zh-CN" dirty="0">
                  <a:latin typeface="Arial" panose="020B0604020202020204" pitchFamily="34" charset="0"/>
                  <a:sym typeface="+mn-ea"/>
                </a:rPr>
                <a:t>疏松结缔组织即蜂窝组织，其特点是细胞种类较多，纤维数量较少，排列稀疏。疏松结缔组织广泛分布于人体各种器官、组织、细胞之间。它有连接、支持、营养、修复和防御等功能</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5" name="文本框 4"/>
          <p:cNvSpPr txBox="1"/>
          <p:nvPr/>
        </p:nvSpPr>
        <p:spPr>
          <a:xfrm>
            <a:off x="334645" y="807720"/>
            <a:ext cx="6096000" cy="460375"/>
          </a:xfrm>
          <a:prstGeom prst="rect">
            <a:avLst/>
          </a:prstGeom>
          <a:noFill/>
        </p:spPr>
        <p:txBody>
          <a:bodyPr wrap="square" rtlCol="0" anchor="t">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2400" noProof="0" dirty="0" smtClean="0">
                <a:ln>
                  <a:noFill/>
                </a:ln>
                <a:effectLst/>
                <a:uLnTx/>
                <a:uFillTx/>
                <a:latin typeface="+mn-ea"/>
                <a:sym typeface="+mn-ea"/>
              </a:rPr>
              <a:t>(</a:t>
            </a:r>
            <a:r>
              <a:rPr lang="zh-CN" altLang="en-US" sz="2400" noProof="0" dirty="0" smtClean="0">
                <a:ln>
                  <a:noFill/>
                </a:ln>
                <a:effectLst/>
                <a:uLnTx/>
                <a:uFillTx/>
                <a:latin typeface="+mn-ea"/>
                <a:sym typeface="+mn-ea"/>
              </a:rPr>
              <a:t>一） </a:t>
            </a:r>
            <a:r>
              <a:rPr lang="zh-CN" altLang="zh-CN" sz="2400" noProof="0" dirty="0" smtClean="0">
                <a:ln>
                  <a:noFill/>
                </a:ln>
                <a:effectLst/>
                <a:uLnTx/>
                <a:uFillTx/>
                <a:latin typeface="+mn-ea"/>
                <a:sym typeface="+mn-ea"/>
              </a:rPr>
              <a:t>疏松结缔组织</a:t>
            </a:r>
            <a:endParaRPr lang="zh-CN" altLang="zh-CN" sz="2400" b="1" dirty="0">
              <a:latin typeface="Arial" panose="020B0604020202020204" pitchFamily="34" charset="0"/>
              <a:sym typeface="+mn-ea"/>
            </a:endParaRPr>
          </a:p>
        </p:txBody>
      </p:sp>
      <p:pic>
        <p:nvPicPr>
          <p:cNvPr id="23556" name="图片 3" descr="2-11.bmp"/>
          <p:cNvPicPr>
            <a:picLocks noChangeAspect="1"/>
          </p:cNvPicPr>
          <p:nvPr/>
        </p:nvPicPr>
        <p:blipFill>
          <a:blip r:embed="rId5"/>
          <a:stretch>
            <a:fillRect/>
          </a:stretch>
        </p:blipFill>
        <p:spPr>
          <a:xfrm>
            <a:off x="3235960" y="2484120"/>
            <a:ext cx="4357688" cy="32305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582" y="3687"/>
              <a:ext cx="12900" cy="2947"/>
            </a:xfrm>
            <a:prstGeom prst="rect">
              <a:avLst/>
            </a:prstGeom>
            <a:noFill/>
          </p:spPr>
          <p:txBody>
            <a:bodyPr wrap="square" rtlCol="0" anchor="ctr" anchorCtr="0">
              <a:noAutofit/>
            </a:bodyPr>
            <a:lstStyle/>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noProof="0" dirty="0" smtClean="0">
                  <a:ln>
                    <a:noFill/>
                  </a:ln>
                  <a:effectLst/>
                  <a:uLnTx/>
                  <a:uFillTx/>
                  <a:latin typeface="+mn-ea"/>
                  <a:cs typeface="Times New Roman" panose="02020603050405020304" pitchFamily="18" charset="0"/>
                  <a:sym typeface="+mn-ea"/>
                </a:rPr>
                <a:t>1.</a:t>
              </a:r>
              <a:r>
                <a:rPr lang="zh-CN" altLang="en-US" noProof="0" dirty="0" smtClean="0">
                  <a:ln>
                    <a:noFill/>
                  </a:ln>
                  <a:effectLst/>
                  <a:uLnTx/>
                  <a:uFillTx/>
                  <a:latin typeface="+mn-ea"/>
                  <a:cs typeface="Times New Roman" panose="02020603050405020304" pitchFamily="18" charset="0"/>
                  <a:sym typeface="+mn-ea"/>
                </a:rPr>
                <a:t>细胞  </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a:t>
              </a:r>
              <a:r>
                <a:rPr lang="en-US" altLang="zh-CN" noProof="0" dirty="0" smtClean="0">
                  <a:ln>
                    <a:noFill/>
                  </a:ln>
                  <a:effectLst/>
                  <a:uLnTx/>
                  <a:uFillTx/>
                  <a:latin typeface="+mn-ea"/>
                  <a:cs typeface="Times New Roman" panose="02020603050405020304" pitchFamily="18" charset="0"/>
                  <a:sym typeface="+mn-ea"/>
                </a:rPr>
                <a:t>1</a:t>
              </a:r>
              <a:r>
                <a:rPr lang="zh-CN" altLang="en-US" noProof="0" dirty="0" smtClean="0">
                  <a:ln>
                    <a:noFill/>
                  </a:ln>
                  <a:effectLst/>
                  <a:uLnTx/>
                  <a:uFillTx/>
                  <a:latin typeface="+mn-ea"/>
                  <a:cs typeface="Times New Roman" panose="02020603050405020304" pitchFamily="18" charset="0"/>
                  <a:sym typeface="+mn-ea"/>
                </a:rPr>
                <a:t>）成纤维细胞：是疏松结缔组织中的主要细胞。细胞扁平有突起，</a:t>
              </a:r>
              <a:r>
                <a:rPr lang="zh-CN" altLang="en-US" noProof="0" dirty="0" smtClean="0">
                  <a:ln>
                    <a:noFill/>
                  </a:ln>
                  <a:effectLst/>
                  <a:uLnTx/>
                  <a:uFillTx/>
                  <a:latin typeface="+mn-ea"/>
                  <a:cs typeface="宋体" panose="02010600030101010101" pitchFamily="2" charset="-122"/>
                  <a:sym typeface="+mn-ea"/>
                </a:rPr>
                <a:t>细胞核较大，卵圆形，着色浅，核仁明显；胞质较丰富，呈弱嗜碱性，内有较多粗面内质网和高尔基复合体。成纤维细胞有合成纤维和基质的功能，在创伤修复中起十分重要的作用。</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a:t>
              </a:r>
              <a:r>
                <a:rPr lang="en-US" altLang="zh-CN" noProof="0" dirty="0" smtClean="0">
                  <a:ln>
                    <a:noFill/>
                  </a:ln>
                  <a:effectLst/>
                  <a:uLnTx/>
                  <a:uFillTx/>
                  <a:latin typeface="+mn-ea"/>
                  <a:cs typeface="Times New Roman" panose="02020603050405020304" pitchFamily="18" charset="0"/>
                  <a:sym typeface="+mn-ea"/>
                </a:rPr>
                <a:t>2</a:t>
              </a:r>
              <a:r>
                <a:rPr lang="zh-CN" altLang="en-US" noProof="0" dirty="0" smtClean="0">
                  <a:ln>
                    <a:noFill/>
                  </a:ln>
                  <a:effectLst/>
                  <a:uLnTx/>
                  <a:uFillTx/>
                  <a:latin typeface="+mn-ea"/>
                  <a:cs typeface="Times New Roman" panose="02020603050405020304" pitchFamily="18" charset="0"/>
                  <a:sym typeface="+mn-ea"/>
                </a:rPr>
                <a:t>）巨噬细胞：</a:t>
              </a:r>
              <a:r>
                <a:rPr lang="zh-CN" altLang="en-US" noProof="0" dirty="0" smtClean="0">
                  <a:ln>
                    <a:noFill/>
                  </a:ln>
                  <a:effectLst/>
                  <a:uLnTx/>
                  <a:uFillTx/>
                  <a:latin typeface="+mn-ea"/>
                  <a:cs typeface="宋体" panose="02010600030101010101" pitchFamily="2" charset="-122"/>
                  <a:sym typeface="+mn-ea"/>
                </a:rPr>
                <a:t>又称组织细胞，形态多样，随功能状态而改变，呈圆形、卵圆形或有突起的不规则形。核较小，呈圆形或肾形，着色深。细胞质丰富，多呈嗜酸性，胞质内含大量溶酶体、吞噬体、吞饮小泡等。</a:t>
              </a:r>
              <a:r>
                <a:rPr lang="zh-CN" altLang="en-US" noProof="0" dirty="0" smtClean="0">
                  <a:ln>
                    <a:noFill/>
                  </a:ln>
                  <a:effectLst/>
                  <a:uLnTx/>
                  <a:uFillTx/>
                  <a:latin typeface="+mn-ea"/>
                  <a:cs typeface="Times New Roman" panose="02020603050405020304" pitchFamily="18" charset="0"/>
                  <a:sym typeface="+mn-ea"/>
                </a:rPr>
                <a:t>巨噬细胞具有强大的吞噬作用，</a:t>
              </a:r>
              <a:r>
                <a:rPr lang="zh-CN" altLang="en-US" noProof="0" dirty="0" smtClean="0">
                  <a:ln>
                    <a:noFill/>
                  </a:ln>
                  <a:effectLst/>
                  <a:uLnTx/>
                  <a:uFillTx/>
                  <a:latin typeface="+mn-ea"/>
                  <a:cs typeface="宋体" panose="02010600030101010101" pitchFamily="2" charset="-122"/>
                  <a:sym typeface="+mn-ea"/>
                </a:rPr>
                <a:t>并参与机体的免疫应答。</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582" y="3687"/>
              <a:ext cx="12900" cy="2947"/>
            </a:xfrm>
            <a:prstGeom prst="rect">
              <a:avLst/>
            </a:prstGeom>
            <a:noFill/>
          </p:spPr>
          <p:txBody>
            <a:bodyPr wrap="square" rtlCol="0" anchor="ctr" anchorCtr="0">
              <a:noAutofit/>
            </a:bodyPr>
            <a:lstStyle/>
            <a:p>
              <a:pPr marL="0" marR="0" lvl="0" indent="266700" algn="l" defTabSz="914400" rtl="0" eaLnBrk="0" fontAlgn="base" latinLnBrk="0" hangingPunct="0">
                <a:lnSpc>
                  <a:spcPct val="100000"/>
                </a:lnSpc>
                <a:spcBef>
                  <a:spcPct val="0"/>
                </a:spcBef>
                <a:spcAft>
                  <a:spcPct val="0"/>
                </a:spcAft>
                <a:buClrTx/>
                <a:buSzTx/>
                <a:buFontTx/>
                <a:buNone/>
                <a:defRPr/>
              </a:pPr>
              <a:r>
                <a:rPr lang="zh-CN" noProof="0" dirty="0" smtClean="0">
                  <a:ln>
                    <a:noFill/>
                  </a:ln>
                  <a:effectLst/>
                  <a:uLnTx/>
                  <a:uFillTx/>
                  <a:latin typeface="+mn-ea"/>
                  <a:cs typeface="宋体" panose="02010600030101010101" pitchFamily="2" charset="-122"/>
                  <a:sym typeface="+mn-ea"/>
                </a:rPr>
                <a:t>（</a:t>
              </a:r>
              <a:r>
                <a:rPr lang="en-US" altLang="zh-CN" noProof="0" dirty="0" smtClean="0">
                  <a:ln>
                    <a:noFill/>
                  </a:ln>
                  <a:effectLst/>
                  <a:uLnTx/>
                  <a:uFillTx/>
                  <a:latin typeface="+mn-ea"/>
                  <a:cs typeface="宋体" panose="02010600030101010101" pitchFamily="2" charset="-122"/>
                  <a:sym typeface="+mn-ea"/>
                </a:rPr>
                <a:t>3</a:t>
              </a:r>
              <a:r>
                <a:rPr lang="zh-CN" altLang="en-US" noProof="0" dirty="0" smtClean="0">
                  <a:ln>
                    <a:noFill/>
                  </a:ln>
                  <a:effectLst/>
                  <a:uLnTx/>
                  <a:uFillTx/>
                  <a:latin typeface="+mn-ea"/>
                  <a:cs typeface="宋体" panose="02010600030101010101" pitchFamily="2" charset="-122"/>
                  <a:sym typeface="+mn-ea"/>
                </a:rPr>
                <a:t>）浆细胞：呈圆形或卵圆形；核圆，多偏于细胞一侧，染色质呈粗块状，呈放射状排列于核周围。胞质丰富，呈嗜碱性，含丰富的粗面内质网和高尔基复合体。浆细胞能</a:t>
              </a:r>
              <a:r>
                <a:rPr lang="zh-CN" altLang="en-US" noProof="0" dirty="0" smtClean="0">
                  <a:ln>
                    <a:noFill/>
                  </a:ln>
                  <a:effectLst/>
                  <a:uLnTx/>
                  <a:uFillTx/>
                  <a:latin typeface="+mn-ea"/>
                  <a:cs typeface="Times New Roman" panose="02020603050405020304" pitchFamily="18" charset="0"/>
                  <a:sym typeface="+mn-ea"/>
                </a:rPr>
                <a:t>合成和分泌免疫球蛋白（即抗体），参与体液免疫。</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宋体" panose="02010600030101010101" pitchFamily="2" charset="-122"/>
                  <a:sym typeface="+mn-ea"/>
                </a:rPr>
                <a:t>（</a:t>
              </a:r>
              <a:r>
                <a:rPr lang="en-US" altLang="zh-CN" noProof="0" dirty="0" smtClean="0">
                  <a:ln>
                    <a:noFill/>
                  </a:ln>
                  <a:effectLst/>
                  <a:uLnTx/>
                  <a:uFillTx/>
                  <a:latin typeface="+mn-ea"/>
                  <a:cs typeface="宋体" panose="02010600030101010101" pitchFamily="2" charset="-122"/>
                  <a:sym typeface="+mn-ea"/>
                </a:rPr>
                <a:t>4</a:t>
              </a:r>
              <a:r>
                <a:rPr lang="zh-CN" altLang="en-US" noProof="0" dirty="0" smtClean="0">
                  <a:ln>
                    <a:noFill/>
                  </a:ln>
                  <a:effectLst/>
                  <a:uLnTx/>
                  <a:uFillTx/>
                  <a:latin typeface="+mn-ea"/>
                  <a:cs typeface="宋体" panose="02010600030101010101" pitchFamily="2" charset="-122"/>
                  <a:sym typeface="+mn-ea"/>
                </a:rPr>
                <a:t>）</a:t>
              </a:r>
              <a:r>
                <a:rPr lang="zh-CN" altLang="en-US" noProof="0" dirty="0" smtClean="0">
                  <a:ln>
                    <a:noFill/>
                  </a:ln>
                  <a:effectLst/>
                  <a:uLnTx/>
                  <a:uFillTx/>
                  <a:latin typeface="+mn-ea"/>
                  <a:cs typeface="Times New Roman" panose="02020603050405020304" pitchFamily="18" charset="0"/>
                  <a:sym typeface="+mn-ea"/>
                </a:rPr>
                <a:t>肥大细胞：</a:t>
              </a:r>
              <a:r>
                <a:rPr lang="zh-CN" altLang="en-US" noProof="0" dirty="0" smtClean="0">
                  <a:ln>
                    <a:noFill/>
                  </a:ln>
                  <a:effectLst/>
                  <a:uLnTx/>
                  <a:uFillTx/>
                  <a:latin typeface="+mn-ea"/>
                  <a:cs typeface="宋体" panose="02010600030101010101" pitchFamily="2" charset="-122"/>
                  <a:sym typeface="+mn-ea"/>
                </a:rPr>
                <a:t>细胞较大，圆形或卵圆形。核小而圆，染色深，位于中央。胞质内充满粗大的分泌颗粒，颗粒嗜碱性，内有肝素、组胺和慢反应物等活性物质。肥大细胞常沿小血管分布，在身体与外界接触的部位，如皮肤、呼吸道和消化管的结缔组织内较多。</a:t>
              </a:r>
              <a:r>
                <a:rPr lang="zh-CN" altLang="en-US" noProof="0" dirty="0" smtClean="0">
                  <a:ln>
                    <a:noFill/>
                  </a:ln>
                  <a:effectLst/>
                  <a:uLnTx/>
                  <a:uFillTx/>
                  <a:latin typeface="+mn-ea"/>
                  <a:cs typeface="Times New Roman" panose="02020603050405020304" pitchFamily="18" charset="0"/>
                  <a:sym typeface="+mn-ea"/>
                </a:rPr>
                <a:t>肝素有抗凝血作用；组胺</a:t>
              </a:r>
              <a:r>
                <a:rPr lang="zh-CN" altLang="en-US" noProof="0" dirty="0" smtClean="0">
                  <a:ln>
                    <a:noFill/>
                  </a:ln>
                  <a:effectLst/>
                  <a:uLnTx/>
                  <a:uFillTx/>
                  <a:latin typeface="+mn-ea"/>
                  <a:cs typeface="宋体" panose="02010600030101010101" pitchFamily="2" charset="-122"/>
                  <a:sym typeface="+mn-ea"/>
                </a:rPr>
                <a:t>和慢反应物</a:t>
              </a:r>
              <a:r>
                <a:rPr lang="zh-CN" altLang="en-US" noProof="0" dirty="0" smtClean="0">
                  <a:ln>
                    <a:noFill/>
                  </a:ln>
                  <a:effectLst/>
                  <a:uLnTx/>
                  <a:uFillTx/>
                  <a:latin typeface="+mn-ea"/>
                  <a:cs typeface="Times New Roman" panose="02020603050405020304" pitchFamily="18" charset="0"/>
                  <a:sym typeface="+mn-ea"/>
                </a:rPr>
                <a:t>与过敏反应有关。</a:t>
              </a:r>
              <a:endParaRPr kumimoji="0" lang="zh-CN" altLang="en-US" b="0"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a:t>
              </a:r>
              <a:r>
                <a:rPr lang="en-US" altLang="zh-CN" noProof="0" dirty="0" smtClean="0">
                  <a:ln>
                    <a:noFill/>
                  </a:ln>
                  <a:effectLst/>
                  <a:uLnTx/>
                  <a:uFillTx/>
                  <a:latin typeface="+mn-ea"/>
                  <a:cs typeface="Times New Roman" panose="02020603050405020304" pitchFamily="18" charset="0"/>
                  <a:sym typeface="+mn-ea"/>
                </a:rPr>
                <a:t>5</a:t>
              </a:r>
              <a:r>
                <a:rPr lang="zh-CN" altLang="en-US" noProof="0" dirty="0" smtClean="0">
                  <a:ln>
                    <a:noFill/>
                  </a:ln>
                  <a:effectLst/>
                  <a:uLnTx/>
                  <a:uFillTx/>
                  <a:latin typeface="+mn-ea"/>
                  <a:cs typeface="Times New Roman" panose="02020603050405020304" pitchFamily="18" charset="0"/>
                  <a:sym typeface="+mn-ea"/>
                </a:rPr>
                <a:t>）脂肪细胞：</a:t>
              </a:r>
              <a:r>
                <a:rPr lang="zh-CN" altLang="en-US" noProof="0" dirty="0" smtClean="0">
                  <a:ln>
                    <a:noFill/>
                  </a:ln>
                  <a:effectLst/>
                  <a:uLnTx/>
                  <a:uFillTx/>
                  <a:latin typeface="+mn-ea"/>
                  <a:cs typeface="宋体" panose="02010600030101010101" pitchFamily="2" charset="-122"/>
                  <a:sym typeface="+mn-ea"/>
                </a:rPr>
                <a:t>细胞较大，圆形或卵圆形。细胞质中含有大量的脂肪滴，细胞核被挤到细胞的一侧。制作切片中脂肪滴常被溶解，细胞呈空泡状。脂肪细胞具有</a:t>
              </a:r>
              <a:r>
                <a:rPr lang="zh-CN" altLang="en-US" noProof="0" dirty="0" smtClean="0">
                  <a:ln>
                    <a:noFill/>
                  </a:ln>
                  <a:effectLst/>
                  <a:uLnTx/>
                  <a:uFillTx/>
                  <a:latin typeface="+mn-ea"/>
                  <a:cs typeface="Times New Roman" panose="02020603050405020304" pitchFamily="18" charset="0"/>
                  <a:sym typeface="+mn-ea"/>
                </a:rPr>
                <a:t>合成和贮存脂肪，参与脂质代谢的功能。</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582" y="3687"/>
              <a:ext cx="12900" cy="2947"/>
            </a:xfrm>
            <a:prstGeom prst="rect">
              <a:avLst/>
            </a:prstGeom>
            <a:noFill/>
          </p:spPr>
          <p:txBody>
            <a:bodyPr wrap="square" rtlCol="0" anchor="ctr" anchorCtr="0">
              <a:noAutofit/>
            </a:bodyPr>
            <a:lstStyle/>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noProof="0" dirty="0" smtClean="0">
                  <a:ln>
                    <a:noFill/>
                  </a:ln>
                  <a:effectLst/>
                  <a:uLnTx/>
                  <a:uFillTx/>
                  <a:latin typeface="+mn-ea"/>
                  <a:cs typeface="Times New Roman" panose="02020603050405020304" pitchFamily="18" charset="0"/>
                  <a:sym typeface="+mn-ea"/>
                </a:rPr>
                <a:t>2.</a:t>
              </a:r>
              <a:r>
                <a:rPr lang="zh-CN" altLang="en-US" noProof="0" dirty="0" smtClean="0">
                  <a:ln>
                    <a:noFill/>
                  </a:ln>
                  <a:effectLst/>
                  <a:uLnTx/>
                  <a:uFillTx/>
                  <a:latin typeface="+mn-ea"/>
                  <a:cs typeface="Times New Roman" panose="02020603050405020304" pitchFamily="18" charset="0"/>
                  <a:sym typeface="+mn-ea"/>
                </a:rPr>
                <a:t>细胞间质</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a:t>
              </a:r>
              <a:r>
                <a:rPr lang="en-US" altLang="zh-CN" noProof="0" dirty="0" smtClean="0">
                  <a:ln>
                    <a:noFill/>
                  </a:ln>
                  <a:effectLst/>
                  <a:uLnTx/>
                  <a:uFillTx/>
                  <a:latin typeface="+mn-ea"/>
                  <a:cs typeface="Times New Roman" panose="02020603050405020304" pitchFamily="18" charset="0"/>
                  <a:sym typeface="+mn-ea"/>
                </a:rPr>
                <a:t>1</a:t>
              </a:r>
              <a:r>
                <a:rPr lang="zh-CN" altLang="en-US" noProof="0" dirty="0" smtClean="0">
                  <a:ln>
                    <a:noFill/>
                  </a:ln>
                  <a:effectLst/>
                  <a:uLnTx/>
                  <a:uFillTx/>
                  <a:latin typeface="+mn-ea"/>
                  <a:cs typeface="Times New Roman" panose="02020603050405020304" pitchFamily="18" charset="0"/>
                  <a:sym typeface="+mn-ea"/>
                </a:rPr>
                <a:t>）纤维：分散在基质中，可分为胶原纤维、弹性纤维和网状纤维</a:t>
              </a:r>
              <a:r>
                <a:rPr lang="en-US" altLang="zh-CN" noProof="0" dirty="0" smtClean="0">
                  <a:ln>
                    <a:noFill/>
                  </a:ln>
                  <a:effectLst/>
                  <a:uLnTx/>
                  <a:uFillTx/>
                  <a:latin typeface="+mn-ea"/>
                  <a:cs typeface="Times New Roman" panose="02020603050405020304" pitchFamily="18" charset="0"/>
                  <a:sym typeface="+mn-ea"/>
                </a:rPr>
                <a:t>3</a:t>
              </a:r>
              <a:r>
                <a:rPr lang="zh-CN" altLang="en-US" noProof="0" dirty="0" smtClean="0">
                  <a:ln>
                    <a:noFill/>
                  </a:ln>
                  <a:effectLst/>
                  <a:uLnTx/>
                  <a:uFillTx/>
                  <a:latin typeface="+mn-ea"/>
                  <a:cs typeface="Times New Roman" panose="02020603050405020304" pitchFamily="18" charset="0"/>
                  <a:sym typeface="+mn-ea"/>
                </a:rPr>
                <a:t>种。</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① 胶原纤维：</a:t>
              </a:r>
              <a:r>
                <a:rPr lang="zh-CN" altLang="en-US" noProof="0" dirty="0" smtClean="0">
                  <a:ln>
                    <a:noFill/>
                  </a:ln>
                  <a:effectLst/>
                  <a:uLnTx/>
                  <a:uFillTx/>
                  <a:latin typeface="+mn-ea"/>
                  <a:cs typeface="宋体" panose="02010600030101010101" pitchFamily="2" charset="-122"/>
                  <a:sym typeface="+mn-ea"/>
                </a:rPr>
                <a:t>数量最多，</a:t>
              </a:r>
              <a:r>
                <a:rPr lang="zh-CN" altLang="en-US" noProof="0" dirty="0" smtClean="0">
                  <a:ln>
                    <a:noFill/>
                  </a:ln>
                  <a:effectLst/>
                  <a:uLnTx/>
                  <a:uFillTx/>
                  <a:latin typeface="+mn-ea"/>
                  <a:cs typeface="Times New Roman" panose="02020603050405020304" pitchFamily="18" charset="0"/>
                  <a:sym typeface="+mn-ea"/>
                </a:rPr>
                <a:t>新鲜时呈白色，又称白纤维。</a:t>
              </a:r>
              <a:r>
                <a:rPr lang="en-US" altLang="zh-CN" noProof="0" dirty="0" smtClean="0">
                  <a:ln>
                    <a:noFill/>
                  </a:ln>
                  <a:effectLst/>
                  <a:uLnTx/>
                  <a:uFillTx/>
                  <a:latin typeface="+mn-ea"/>
                  <a:cs typeface="Times New Roman" panose="02020603050405020304" pitchFamily="18" charset="0"/>
                  <a:sym typeface="+mn-ea"/>
                </a:rPr>
                <a:t>HE</a:t>
              </a:r>
              <a:r>
                <a:rPr lang="zh-CN" altLang="en-US" noProof="0" dirty="0" smtClean="0">
                  <a:ln>
                    <a:noFill/>
                  </a:ln>
                  <a:effectLst/>
                  <a:uLnTx/>
                  <a:uFillTx/>
                  <a:latin typeface="+mn-ea"/>
                  <a:cs typeface="Times New Roman" panose="02020603050405020304" pitchFamily="18" charset="0"/>
                  <a:sym typeface="+mn-ea"/>
                </a:rPr>
                <a:t>染色呈粉红色，呈波浪状，纤维粗细不一。</a:t>
              </a:r>
              <a:r>
                <a:rPr lang="zh-CN" altLang="en-US" noProof="0" dirty="0" smtClean="0">
                  <a:ln>
                    <a:noFill/>
                  </a:ln>
                  <a:effectLst/>
                  <a:uLnTx/>
                  <a:uFillTx/>
                  <a:latin typeface="+mn-ea"/>
                  <a:cs typeface="宋体" panose="02010600030101010101" pitchFamily="2" charset="-122"/>
                  <a:sym typeface="+mn-ea"/>
                </a:rPr>
                <a:t>胶原纤维的韧性大，抗拉力强。</a:t>
              </a:r>
              <a:endParaRPr kumimoji="0" lang="zh-CN" altLang="en-US"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② 弹性纤维：数量</a:t>
              </a:r>
              <a:r>
                <a:rPr lang="zh-CN" altLang="en-US" noProof="0" dirty="0" smtClean="0">
                  <a:ln>
                    <a:noFill/>
                  </a:ln>
                  <a:effectLst/>
                  <a:uLnTx/>
                  <a:uFillTx/>
                  <a:latin typeface="+mn-ea"/>
                  <a:cs typeface="宋体" panose="02010600030101010101" pitchFamily="2" charset="-122"/>
                  <a:sym typeface="+mn-ea"/>
                </a:rPr>
                <a:t>少，新鲜状态下呈黄色，故又称为黄纤维。在</a:t>
              </a:r>
              <a:r>
                <a:rPr lang="en-US" altLang="zh-CN" noProof="0" dirty="0" smtClean="0">
                  <a:ln>
                    <a:noFill/>
                  </a:ln>
                  <a:effectLst/>
                  <a:uLnTx/>
                  <a:uFillTx/>
                  <a:latin typeface="+mn-ea"/>
                  <a:cs typeface="Times New Roman" panose="02020603050405020304" pitchFamily="18" charset="0"/>
                  <a:sym typeface="+mn-ea"/>
                </a:rPr>
                <a:t>HE </a:t>
              </a:r>
              <a:r>
                <a:rPr lang="zh-CN" altLang="en-US" noProof="0" dirty="0" smtClean="0">
                  <a:ln>
                    <a:noFill/>
                  </a:ln>
                  <a:effectLst/>
                  <a:uLnTx/>
                  <a:uFillTx/>
                  <a:latin typeface="+mn-ea"/>
                  <a:cs typeface="宋体" panose="02010600030101010101" pitchFamily="2" charset="-122"/>
                  <a:sym typeface="+mn-ea"/>
                </a:rPr>
                <a:t>染色切片中，不易着色，用醛复红能将弹性纤维染成紫色。弹性纤维较细，富于弹性。</a:t>
              </a:r>
              <a:endParaRPr kumimoji="0" lang="zh-CN" altLang="en-US" b="0"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③ 网状纤维：数量最少，</a:t>
              </a:r>
              <a:r>
                <a:rPr lang="en-US" altLang="zh-CN" noProof="0" dirty="0" smtClean="0">
                  <a:ln>
                    <a:noFill/>
                  </a:ln>
                  <a:effectLst/>
                  <a:uLnTx/>
                  <a:uFillTx/>
                  <a:latin typeface="+mn-ea"/>
                  <a:cs typeface="Times New Roman" panose="02020603050405020304" pitchFamily="18" charset="0"/>
                  <a:sym typeface="+mn-ea"/>
                </a:rPr>
                <a:t>HE</a:t>
              </a:r>
              <a:r>
                <a:rPr lang="zh-CN" altLang="en-US" noProof="0" dirty="0" smtClean="0">
                  <a:ln>
                    <a:noFill/>
                  </a:ln>
                  <a:effectLst/>
                  <a:uLnTx/>
                  <a:uFillTx/>
                  <a:latin typeface="+mn-ea"/>
                  <a:cs typeface="Times New Roman" panose="02020603050405020304" pitchFamily="18" charset="0"/>
                  <a:sym typeface="+mn-ea"/>
                </a:rPr>
                <a:t>染色不易着色，银染被染成棕黑色，故又称嗜银纤维。纤维细短分支多，交织成网。网状纤维主要分布于结缔组织与其它组织交界处和造血器官等处。</a:t>
              </a:r>
              <a:endParaRPr kumimoji="0" lang="en-US" altLang="zh-CN" b="0"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noProof="0" dirty="0" smtClean="0">
                  <a:ln>
                    <a:noFill/>
                  </a:ln>
                  <a:effectLst/>
                  <a:uLnTx/>
                  <a:uFillTx/>
                  <a:latin typeface="+mn-ea"/>
                  <a:sym typeface="+mn-ea"/>
                </a:rPr>
                <a:t>（</a:t>
              </a:r>
              <a:r>
                <a:rPr lang="en-US" altLang="zh-CN" noProof="0" dirty="0" smtClean="0">
                  <a:ln>
                    <a:noFill/>
                  </a:ln>
                  <a:effectLst/>
                  <a:uLnTx/>
                  <a:uFillTx/>
                  <a:latin typeface="+mn-ea"/>
                  <a:sym typeface="+mn-ea"/>
                </a:rPr>
                <a:t>2</a:t>
              </a:r>
              <a:r>
                <a:rPr lang="zh-CN" altLang="zh-CN" noProof="0" dirty="0" smtClean="0">
                  <a:ln>
                    <a:noFill/>
                  </a:ln>
                  <a:effectLst/>
                  <a:uLnTx/>
                  <a:uFillTx/>
                  <a:latin typeface="+mn-ea"/>
                  <a:sym typeface="+mn-ea"/>
                </a:rPr>
                <a:t>）基质：无定形的胶状物，具有一定的粘性，之间有组织液。组织液是组织和血液之间进行物质交换的媒介。</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46" y="2351"/>
              <a:ext cx="12900" cy="1543"/>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noProof="0" dirty="0" smtClean="0">
                  <a:ln>
                    <a:noFill/>
                  </a:ln>
                  <a:effectLst/>
                  <a:uLnTx/>
                  <a:uFillTx/>
                  <a:latin typeface="+mn-ea"/>
                  <a:cs typeface="Times New Roman" panose="02020603050405020304" pitchFamily="18" charset="0"/>
                  <a:sym typeface="+mn-ea"/>
                </a:rPr>
                <a:t>致密结缔组织成分与疏松结缔组织基本相同，但细胞和基质都较少，胶原纤维多而且排</a:t>
              </a:r>
              <a:r>
                <a:rPr lang="zh-CN" altLang="en-US" noProof="0" dirty="0" smtClean="0">
                  <a:ln>
                    <a:noFill/>
                  </a:ln>
                  <a:effectLst/>
                  <a:uLnTx/>
                  <a:uFillTx/>
                  <a:latin typeface="+mn-ea"/>
                  <a:cs typeface="Times New Roman" panose="02020603050405020304" pitchFamily="18" charset="0"/>
                  <a:sym typeface="+mn-ea"/>
                </a:rPr>
                <a:t>列致密，分布于</a:t>
              </a:r>
              <a:r>
                <a:rPr lang="zh-CN" altLang="en-US" noProof="0" dirty="0" smtClean="0">
                  <a:ln>
                    <a:noFill/>
                  </a:ln>
                  <a:effectLst/>
                  <a:uLnTx/>
                  <a:uFillTx/>
                  <a:latin typeface="+mn-ea"/>
                  <a:cs typeface="宋体" panose="02010600030101010101" pitchFamily="2" charset="-122"/>
                  <a:sym typeface="+mn-ea"/>
                </a:rPr>
                <a:t>肌腱、韧带、皮肤真皮等处</a:t>
              </a:r>
              <a:r>
                <a:rPr lang="zh-CN" altLang="en-US" noProof="0" dirty="0" smtClean="0">
                  <a:ln>
                    <a:noFill/>
                  </a:ln>
                  <a:effectLst/>
                  <a:uLnTx/>
                  <a:uFillTx/>
                  <a:latin typeface="+mn-ea"/>
                  <a:sym typeface="+mn-ea"/>
                </a:rPr>
                <a:t> </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752475" y="838200"/>
            <a:ext cx="6096000" cy="398780"/>
          </a:xfrm>
          <a:prstGeom prst="rect">
            <a:avLst/>
          </a:prstGeom>
          <a:noFill/>
        </p:spPr>
        <p:txBody>
          <a:bodyPr wrap="square" rtlCol="0" anchor="t">
            <a:spAutoFit/>
          </a:bodyPr>
          <a:p>
            <a:pPr marL="0" marR="0" lvl="0" indent="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Times New Roman" panose="02020603050405020304" pitchFamily="18" charset="0"/>
                <a:sym typeface="+mn-ea"/>
              </a:rPr>
              <a:t>（二）致密结缔组织</a:t>
            </a:r>
            <a:endParaRPr lang="zh-CN" altLang="en-US" sz="2000" noProof="0" dirty="0" smtClean="0">
              <a:ln>
                <a:noFill/>
              </a:ln>
              <a:effectLst/>
              <a:uLnTx/>
              <a:uFillTx/>
              <a:latin typeface="+mn-ea"/>
              <a:cs typeface="Times New Roman" panose="02020603050405020304" pitchFamily="18" charset="0"/>
              <a:sym typeface="+mn-ea"/>
            </a:endParaRPr>
          </a:p>
        </p:txBody>
      </p:sp>
      <p:pic>
        <p:nvPicPr>
          <p:cNvPr id="27651" name="图片 2" descr="2-12.jpg"/>
          <p:cNvPicPr>
            <a:picLocks noChangeAspect="1"/>
          </p:cNvPicPr>
          <p:nvPr/>
        </p:nvPicPr>
        <p:blipFill>
          <a:blip r:embed="rId5"/>
          <a:stretch>
            <a:fillRect/>
          </a:stretch>
        </p:blipFill>
        <p:spPr>
          <a:xfrm>
            <a:off x="1861503" y="2388235"/>
            <a:ext cx="5791200" cy="326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46" y="2351"/>
              <a:ext cx="12900" cy="1543"/>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altLang="en-US" noProof="0" dirty="0" smtClean="0">
                  <a:ln>
                    <a:noFill/>
                  </a:ln>
                  <a:effectLst/>
                  <a:uLnTx/>
                  <a:uFillTx/>
                  <a:latin typeface="+mn-ea"/>
                  <a:cs typeface="Times New Roman" panose="02020603050405020304" pitchFamily="18" charset="0"/>
                  <a:sym typeface="+mn-ea"/>
                </a:rPr>
                <a:t>由大量脂肪细胞构成，被少量的疏松结缔组织分隔成许多脂肪小叶。脂肪组织分布于</a:t>
              </a:r>
              <a:r>
                <a:rPr lang="zh-CN" altLang="en-US" noProof="0" dirty="0" smtClean="0">
                  <a:ln>
                    <a:noFill/>
                  </a:ln>
                  <a:effectLst/>
                  <a:uLnTx/>
                  <a:uFillTx/>
                  <a:latin typeface="+mn-ea"/>
                  <a:cs typeface="宋体" panose="02010600030101010101" pitchFamily="2" charset="-122"/>
                  <a:sym typeface="+mn-ea"/>
                </a:rPr>
                <a:t>皮下组织、系膜、网膜等处，具有贮存脂肪，维持体温、缓冲、保护和填充等作用</a:t>
              </a:r>
              <a:r>
                <a:rPr lang="zh-CN" altLang="en-US" noProof="0" dirty="0" smtClean="0">
                  <a:ln>
                    <a:noFill/>
                  </a:ln>
                  <a:effectLst/>
                  <a:uLnTx/>
                  <a:uFillTx/>
                  <a:latin typeface="+mn-ea"/>
                  <a:sym typeface="+mn-ea"/>
                </a:rPr>
                <a:t> </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752475" y="838200"/>
            <a:ext cx="6096000" cy="398780"/>
          </a:xfrm>
          <a:prstGeom prst="rect">
            <a:avLst/>
          </a:prstGeom>
          <a:noFill/>
        </p:spPr>
        <p:txBody>
          <a:bodyPr wrap="square" rtlCol="0" anchor="t">
            <a:spAutoFit/>
          </a:bodyPr>
          <a:p>
            <a:pPr marL="0" marR="0" lvl="0" indent="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Times New Roman" panose="02020603050405020304" pitchFamily="18" charset="0"/>
                <a:sym typeface="+mn-ea"/>
              </a:rPr>
              <a:t>（三）脂肪组织</a:t>
            </a:r>
            <a:endParaRPr lang="zh-CN" altLang="en-US" sz="2000" noProof="0" dirty="0" smtClean="0">
              <a:ln>
                <a:noFill/>
              </a:ln>
              <a:effectLst/>
              <a:uLnTx/>
              <a:uFillTx/>
              <a:latin typeface="+mn-ea"/>
              <a:cs typeface="Times New Roman" panose="02020603050405020304" pitchFamily="18" charset="0"/>
              <a:sym typeface="+mn-ea"/>
            </a:endParaRPr>
          </a:p>
        </p:txBody>
      </p:sp>
      <p:pic>
        <p:nvPicPr>
          <p:cNvPr id="28675" name="图片 2" descr="2-13.jpg"/>
          <p:cNvPicPr>
            <a:picLocks noChangeAspect="1"/>
          </p:cNvPicPr>
          <p:nvPr/>
        </p:nvPicPr>
        <p:blipFill>
          <a:blip r:embed="rId5"/>
          <a:stretch>
            <a:fillRect/>
          </a:stretch>
        </p:blipFill>
        <p:spPr>
          <a:xfrm>
            <a:off x="2778760" y="2464435"/>
            <a:ext cx="5486400" cy="32575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一、固有结缔组织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46" y="2351"/>
              <a:ext cx="12900" cy="1543"/>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noProof="0" dirty="0" smtClean="0">
                  <a:ln>
                    <a:noFill/>
                  </a:ln>
                  <a:effectLst/>
                  <a:uLnTx/>
                  <a:uFillTx/>
                  <a:latin typeface="+mn-ea"/>
                  <a:cs typeface="Times New Roman" panose="02020603050405020304" pitchFamily="18" charset="0"/>
                  <a:sym typeface="+mn-ea"/>
                </a:rPr>
                <a:t>由网状细胞、网状纤维和基质组成。网状细胞呈星状，可产生网状纤维。网状组织是</a:t>
              </a:r>
              <a:r>
                <a:rPr lang="zh-CN" noProof="0" dirty="0" smtClean="0">
                  <a:ln>
                    <a:noFill/>
                  </a:ln>
                  <a:effectLst/>
                  <a:uLnTx/>
                  <a:uFillTx/>
                  <a:latin typeface="+mn-ea"/>
                  <a:cs typeface="宋体" panose="02010600030101010101" pitchFamily="2" charset="-122"/>
                  <a:sym typeface="+mn-ea"/>
                </a:rPr>
                <a:t>造</a:t>
              </a:r>
              <a:r>
                <a:rPr lang="zh-CN" altLang="en-US" noProof="0" dirty="0" smtClean="0">
                  <a:ln>
                    <a:noFill/>
                  </a:ln>
                  <a:effectLst/>
                  <a:uLnTx/>
                  <a:uFillTx/>
                  <a:latin typeface="+mn-ea"/>
                  <a:cs typeface="宋体" panose="02010600030101010101" pitchFamily="2" charset="-122"/>
                  <a:sym typeface="+mn-ea"/>
                </a:rPr>
                <a:t>血组织和淋巴组织的基本组成成分，为血细胞发生和淋巴细胞发育提供适宜的微环境</a:t>
              </a:r>
              <a:r>
                <a:rPr lang="zh-CN" altLang="en-US" noProof="0" dirty="0" smtClean="0">
                  <a:ln>
                    <a:noFill/>
                  </a:ln>
                  <a:effectLst/>
                  <a:uLnTx/>
                  <a:uFillTx/>
                  <a:latin typeface="+mn-ea"/>
                  <a:sym typeface="+mn-ea"/>
                </a:rPr>
                <a:t> </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752475" y="838200"/>
            <a:ext cx="6096000" cy="398780"/>
          </a:xfrm>
          <a:prstGeom prst="rect">
            <a:avLst/>
          </a:prstGeom>
          <a:noFill/>
        </p:spPr>
        <p:txBody>
          <a:bodyPr wrap="square" rtlCol="0" anchor="t">
            <a:spAutoFit/>
          </a:bodyPr>
          <a:p>
            <a:pPr marL="0" marR="0" lvl="0" indent="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Times New Roman" panose="02020603050405020304" pitchFamily="18" charset="0"/>
                <a:sym typeface="+mn-ea"/>
              </a:rPr>
              <a:t>（四）网状组织</a:t>
            </a:r>
            <a:endParaRPr lang="zh-CN" altLang="en-US" sz="2000" noProof="0" dirty="0" smtClean="0">
              <a:ln>
                <a:noFill/>
              </a:ln>
              <a:effectLst/>
              <a:uLnTx/>
              <a:uFillTx/>
              <a:latin typeface="+mn-ea"/>
              <a:cs typeface="Times New Roman" panose="02020603050405020304" pitchFamily="18" charset="0"/>
              <a:sym typeface="+mn-ea"/>
            </a:endParaRPr>
          </a:p>
        </p:txBody>
      </p:sp>
      <p:pic>
        <p:nvPicPr>
          <p:cNvPr id="29699" name="图片 2" descr="2-14.jpg"/>
          <p:cNvPicPr>
            <a:picLocks noChangeAspect="1"/>
          </p:cNvPicPr>
          <p:nvPr/>
        </p:nvPicPr>
        <p:blipFill>
          <a:blip r:embed="rId5"/>
          <a:stretch>
            <a:fillRect/>
          </a:stretch>
        </p:blipFill>
        <p:spPr>
          <a:xfrm>
            <a:off x="2942590" y="2391410"/>
            <a:ext cx="5607050" cy="3456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二、软骨组织和软骨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491" y="2352"/>
              <a:ext cx="13664" cy="4504"/>
            </a:xfrm>
            <a:prstGeom prst="rect">
              <a:avLst/>
            </a:prstGeom>
            <a:noFill/>
          </p:spPr>
          <p:txBody>
            <a:bodyPr wrap="square" rtlCol="0" anchor="ctr" anchorCtr="0">
              <a:noAutofit/>
            </a:bodyPr>
            <a:lstStyle/>
            <a:p>
              <a:pPr indent="266700"/>
              <a:r>
                <a:rPr lang="zh-CN" altLang="zh-CN" dirty="0">
                  <a:latin typeface="Arial" panose="020B0604020202020204" pitchFamily="34" charset="0"/>
                  <a:sym typeface="+mn-ea"/>
                </a:rPr>
                <a:t>软骨由软骨组织和软骨膜构成。软骨膜覆盖在软骨的表面，为致密结缔组织膜，富含血管、淋巴管和神经，对软骨组织有营养、保护和促进生长发育等作用。</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二、软骨组织和软骨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246" y="2831"/>
              <a:ext cx="13449" cy="4952"/>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noProof="0" dirty="0" smtClean="0">
                  <a:ln>
                    <a:noFill/>
                  </a:ln>
                  <a:effectLst/>
                  <a:uLnTx/>
                  <a:uFillTx/>
                  <a:latin typeface="+mn-ea"/>
                  <a:cs typeface="Times New Roman" panose="02020603050405020304" pitchFamily="18" charset="0"/>
                  <a:sym typeface="+mn-ea"/>
                </a:rPr>
                <a:t>软骨组织由软骨细胞和细胞间质构成。</a:t>
              </a:r>
              <a:endParaRPr kumimoji="0" lang="zh-CN" b="0" i="0" u="none" strike="noStrike" kern="1200" cap="none" spc="0" normalizeH="0" baseline="0" noProof="0" dirty="0" smtClean="0">
                <a:ln>
                  <a:noFill/>
                </a:ln>
                <a:solidFill>
                  <a:schemeClr val="tx1"/>
                </a:solidFill>
                <a:effectLst/>
                <a:uLnTx/>
                <a:uFillTx/>
                <a:latin typeface="+mn-ea"/>
                <a:cs typeface="Times New Roman" panose="02020603050405020304" pitchFamily="18" charset="0"/>
              </a:endParaRPr>
            </a:p>
            <a:p>
              <a:pPr marR="0" lvl="0" indent="0" algn="l" defTabSz="914400" rtl="0" eaLnBrk="0" fontAlgn="base" latinLnBrk="0" hangingPunct="0">
                <a:lnSpc>
                  <a:spcPct val="100000"/>
                </a:lnSpc>
                <a:spcBef>
                  <a:spcPct val="0"/>
                </a:spcBef>
                <a:spcAft>
                  <a:spcPct val="0"/>
                </a:spcAft>
                <a:buClrTx/>
                <a:buSzTx/>
                <a:buFont typeface="+mj-lt"/>
                <a:buNone/>
                <a:tabLst>
                  <a:tab pos="495300" algn="l"/>
                </a:tabLst>
                <a:defRPr/>
              </a:pPr>
              <a:r>
                <a:rPr lang="en-US" altLang="zh-CN" noProof="0" dirty="0" smtClean="0">
                  <a:ln>
                    <a:noFill/>
                  </a:ln>
                  <a:effectLst/>
                  <a:uLnTx/>
                  <a:uFillTx/>
                  <a:latin typeface="+mn-ea"/>
                  <a:cs typeface="Times New Roman" panose="02020603050405020304" pitchFamily="18" charset="0"/>
                  <a:sym typeface="+mn-ea"/>
                </a:rPr>
                <a:t>1.</a:t>
              </a:r>
              <a:r>
                <a:rPr lang="zh-CN" noProof="0" dirty="0" smtClean="0">
                  <a:ln>
                    <a:noFill/>
                  </a:ln>
                  <a:effectLst/>
                  <a:uLnTx/>
                  <a:uFillTx/>
                  <a:latin typeface="+mn-ea"/>
                  <a:cs typeface="Times New Roman" panose="02020603050405020304" pitchFamily="18" charset="0"/>
                  <a:sym typeface="+mn-ea"/>
                </a:rPr>
                <a:t>软骨细胞  包埋在基质中，所在的腔隙叫做软骨陷窝。软骨细胞的形态与其发育程度有关。靠近软骨膜处的软骨细胞为幼稚细胞，靠近软骨中央的为成熟细胞。</a:t>
              </a:r>
              <a:endParaRPr kumimoji="0" lang="zh-CN" b="0" i="0" u="none" strike="noStrike" kern="1200" cap="none" spc="0" normalizeH="0" baseline="0" noProof="0" dirty="0" smtClean="0">
                <a:ln>
                  <a:noFill/>
                </a:ln>
                <a:solidFill>
                  <a:schemeClr val="tx1"/>
                </a:solidFill>
                <a:effectLst/>
                <a:uLnTx/>
                <a:uFillTx/>
                <a:latin typeface="+mn-ea"/>
                <a:cs typeface="Times New Roman" panose="02020603050405020304" pitchFamily="18" charset="0"/>
              </a:endParaRPr>
            </a:p>
            <a:p>
              <a:pPr marR="0" lvl="0" indent="0" algn="l" defTabSz="914400" rtl="0" eaLnBrk="0" fontAlgn="base" latinLnBrk="0" hangingPunct="0">
                <a:lnSpc>
                  <a:spcPct val="100000"/>
                </a:lnSpc>
                <a:spcBef>
                  <a:spcPct val="0"/>
                </a:spcBef>
                <a:spcAft>
                  <a:spcPct val="0"/>
                </a:spcAft>
                <a:buClrTx/>
                <a:buSzTx/>
                <a:buFont typeface="+mj-lt"/>
                <a:buNone/>
                <a:tabLst>
                  <a:tab pos="495300" algn="l"/>
                </a:tabLst>
                <a:defRPr/>
              </a:pPr>
              <a:r>
                <a:rPr lang="en-US" altLang="zh-CN" noProof="0" dirty="0" smtClean="0">
                  <a:ln>
                    <a:noFill/>
                  </a:ln>
                  <a:effectLst/>
                  <a:uLnTx/>
                  <a:uFillTx/>
                  <a:latin typeface="+mn-ea"/>
                  <a:cs typeface="Times New Roman" panose="02020603050405020304" pitchFamily="18" charset="0"/>
                  <a:sym typeface="+mn-ea"/>
                </a:rPr>
                <a:t>2.</a:t>
              </a:r>
              <a:r>
                <a:rPr lang="zh-CN" noProof="0" dirty="0" smtClean="0">
                  <a:ln>
                    <a:noFill/>
                  </a:ln>
                  <a:effectLst/>
                  <a:uLnTx/>
                  <a:uFillTx/>
                  <a:latin typeface="+mn-ea"/>
                  <a:cs typeface="Times New Roman" panose="02020603050405020304" pitchFamily="18" charset="0"/>
                  <a:sym typeface="+mn-ea"/>
                </a:rPr>
                <a:t>细胞间质  由纤维和无定形的基质构成。基质主要的成分为蛋白多糖和水。纤维埋在基质中，使软骨具有韧性和弹性。纤维的种类和含量因软骨类型而异。 </a:t>
              </a:r>
              <a:endParaRPr lang="zh-CN" noProof="0" dirty="0" smtClean="0">
                <a:ln>
                  <a:noFill/>
                </a:ln>
                <a:effectLst/>
                <a:uLnTx/>
                <a:uFillTx/>
                <a:latin typeface="+mn-ea"/>
                <a:cs typeface="Times New Roman" panose="02020603050405020304" pitchFamily="18" charset="0"/>
              </a:endParaRPr>
            </a:p>
          </p:txBody>
        </p:sp>
      </p:grpSp>
      <p:sp>
        <p:nvSpPr>
          <p:cNvPr id="4" name="文本框 3"/>
          <p:cNvSpPr txBox="1"/>
          <p:nvPr/>
        </p:nvSpPr>
        <p:spPr>
          <a:xfrm>
            <a:off x="752475" y="838200"/>
            <a:ext cx="6096000" cy="398780"/>
          </a:xfrm>
          <a:prstGeom prst="rect">
            <a:avLst/>
          </a:prstGeom>
          <a:noFill/>
        </p:spPr>
        <p:txBody>
          <a:bodyPr wrap="square" rtlCol="0" anchor="t">
            <a:spAutoFit/>
          </a:bodyPr>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altLang="en-US" sz="2000" noProof="0" dirty="0" smtClean="0">
                <a:ln>
                  <a:noFill/>
                </a:ln>
                <a:effectLst/>
                <a:uLnTx/>
                <a:uFillTx/>
                <a:ea typeface="+mn-lt"/>
                <a:cs typeface="Times New Roman" panose="02020603050405020304" pitchFamily="18" charset="0"/>
                <a:sym typeface="+mn-ea"/>
              </a:rPr>
              <a:t>（一）</a:t>
            </a:r>
            <a:r>
              <a:rPr lang="zh-CN" sz="2000" noProof="0" dirty="0" smtClean="0">
                <a:ln>
                  <a:noFill/>
                </a:ln>
                <a:effectLst/>
                <a:uLnTx/>
                <a:uFillTx/>
                <a:ea typeface="+mn-lt"/>
                <a:cs typeface="Times New Roman" panose="02020603050405020304" pitchFamily="18" charset="0"/>
                <a:sym typeface="+mn-ea"/>
              </a:rPr>
              <a:t>软骨组织的一般结构</a:t>
            </a:r>
            <a:endParaRPr lang="zh-CN" altLang="en-US" sz="2000" noProof="0" dirty="0" smtClean="0">
              <a:ln>
                <a:noFill/>
              </a:ln>
              <a:effectLst/>
              <a:uLnTx/>
              <a:uFillTx/>
              <a:ea typeface="+mn-lt"/>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单元二</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基本组织</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二、软骨组织和软骨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84" y="2565"/>
              <a:ext cx="13449" cy="1976"/>
            </a:xfrm>
            <a:prstGeom prst="rect">
              <a:avLst/>
            </a:prstGeom>
            <a:noFill/>
          </p:spPr>
          <p:txBody>
            <a:bodyPr wrap="square" rtlCol="0" anchor="ctr" anchorCtr="0">
              <a:noAutofit/>
            </a:bodyPr>
            <a:lstStyle/>
            <a:p>
              <a:pPr defTabSz="914400" eaLnBrk="0" hangingPunct="0">
                <a:tabLst>
                  <a:tab pos="723900" algn="l"/>
                </a:tabLst>
              </a:pPr>
              <a:r>
                <a:rPr lang="zh-CN" altLang="en-US" dirty="0">
                  <a:latin typeface="Times New Roman" panose="02020603050405020304" pitchFamily="18" charset="0"/>
                  <a:cs typeface="Times New Roman" panose="02020603050405020304" pitchFamily="18" charset="0"/>
                  <a:sym typeface="+mn-ea"/>
                </a:rPr>
                <a:t>根据软骨基质中的纤维成分的不同，将软骨分为透明软骨、弹性软骨和纤维软骨。</a:t>
              </a:r>
              <a:endParaRPr lang="zh-CN" altLang="en-US" dirty="0">
                <a:latin typeface="Arial" panose="020B0604020202020204" pitchFamily="34" charset="0"/>
                <a:cs typeface="Times New Roman" panose="02020603050405020304" pitchFamily="18" charset="0"/>
              </a:endParaRPr>
            </a:p>
            <a:p>
              <a:pPr defTabSz="914400" eaLnBrk="0" hangingPunct="0">
                <a:tabLst>
                  <a:tab pos="723900" algn="l"/>
                </a:tabLst>
              </a:pPr>
              <a:r>
                <a:rPr lang="en-US" altLang="zh-CN" dirty="0">
                  <a:latin typeface="Arial" panose="020B0604020202020204" pitchFamily="34" charset="0"/>
                  <a:cs typeface="Times New Roman" panose="02020603050405020304" pitchFamily="18" charset="0"/>
                  <a:sym typeface="+mn-ea"/>
                </a:rPr>
                <a:t>1. </a:t>
              </a:r>
              <a:r>
                <a:rPr lang="zh-CN" altLang="en-US" dirty="0">
                  <a:latin typeface="Arial" panose="020B0604020202020204" pitchFamily="34" charset="0"/>
                  <a:cs typeface="Times New Roman" panose="02020603050405020304" pitchFamily="18" charset="0"/>
                  <a:sym typeface="+mn-ea"/>
                </a:rPr>
                <a:t>透明软骨  主要分布于肋软骨、喉、气管、支气管等处。基质中含少量的胶原纤维，新鲜时呈半透明状，故称透明软骨。透明软骨具有较强的抗压性、一定的弹性和韧性</a:t>
              </a:r>
              <a:r>
                <a:rPr lang="zh-CN" altLang="en-US" dirty="0">
                  <a:latin typeface="Arial" panose="020B0604020202020204" pitchFamily="34" charset="0"/>
                  <a:sym typeface="+mn-ea"/>
                </a:rPr>
                <a:t> </a:t>
              </a:r>
              <a:endParaRPr lang="zh-CN"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noProof="0" dirty="0" smtClean="0">
                  <a:ln>
                    <a:noFill/>
                  </a:ln>
                  <a:effectLst/>
                  <a:uLnTx/>
                  <a:uFillTx/>
                  <a:latin typeface="+mn-ea"/>
                  <a:cs typeface="Times New Roman" panose="02020603050405020304" pitchFamily="18" charset="0"/>
                  <a:sym typeface="+mn-ea"/>
                </a:rPr>
                <a:t> </a:t>
              </a:r>
              <a:endParaRPr lang="zh-CN" noProof="0" dirty="0" smtClean="0">
                <a:ln>
                  <a:noFill/>
                </a:ln>
                <a:effectLst/>
                <a:uLnTx/>
                <a:uFillTx/>
                <a:latin typeface="+mn-ea"/>
                <a:cs typeface="Times New Roman" panose="02020603050405020304" pitchFamily="18" charset="0"/>
              </a:endParaRPr>
            </a:p>
          </p:txBody>
        </p:sp>
      </p:grpSp>
      <p:sp>
        <p:nvSpPr>
          <p:cNvPr id="4" name="文本框 3"/>
          <p:cNvSpPr txBox="1"/>
          <p:nvPr/>
        </p:nvSpPr>
        <p:spPr>
          <a:xfrm>
            <a:off x="752475" y="838200"/>
            <a:ext cx="6096000" cy="398780"/>
          </a:xfrm>
          <a:prstGeom prst="rect">
            <a:avLst/>
          </a:prstGeom>
          <a:noFill/>
        </p:spPr>
        <p:txBody>
          <a:bodyPr wrap="square" rtlCol="0" anchor="t">
            <a:spAutoFit/>
          </a:bodyPr>
          <a:p>
            <a:pPr defTabSz="914400" eaLnBrk="0" hangingPunct="0">
              <a:tabLst>
                <a:tab pos="723900" algn="l"/>
              </a:tabLst>
            </a:pPr>
            <a:r>
              <a:rPr lang="zh-CN" altLang="en-US" sz="2000" dirty="0">
                <a:latin typeface="宋体" panose="02010600030101010101" pitchFamily="2" charset="-122"/>
                <a:cs typeface="Times New Roman" panose="02020603050405020304" pitchFamily="18" charset="0"/>
                <a:sym typeface="+mn-ea"/>
              </a:rPr>
              <a:t>（二）软骨的分类</a:t>
            </a:r>
            <a:endParaRPr lang="zh-CN" altLang="en-US" sz="2000" noProof="0" dirty="0" smtClean="0">
              <a:ln>
                <a:noFill/>
              </a:ln>
              <a:effectLst/>
              <a:uLnTx/>
              <a:uFillTx/>
              <a:latin typeface="+mn-ea"/>
              <a:cs typeface="Times New Roman" panose="02020603050405020304" pitchFamily="18" charset="0"/>
              <a:sym typeface="+mn-ea"/>
            </a:endParaRPr>
          </a:p>
        </p:txBody>
      </p:sp>
      <p:pic>
        <p:nvPicPr>
          <p:cNvPr id="32771" name="图片 2" descr="2-15.bmp"/>
          <p:cNvPicPr>
            <a:picLocks noChangeAspect="1"/>
          </p:cNvPicPr>
          <p:nvPr/>
        </p:nvPicPr>
        <p:blipFill>
          <a:blip r:embed="rId5"/>
          <a:stretch>
            <a:fillRect/>
          </a:stretch>
        </p:blipFill>
        <p:spPr>
          <a:xfrm>
            <a:off x="3081655" y="2673350"/>
            <a:ext cx="4895850" cy="2736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二、软骨组织和软骨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84" y="2565"/>
              <a:ext cx="13449" cy="1976"/>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en-US" altLang="zh-CN" dirty="0">
                  <a:latin typeface="Arial" panose="020B0604020202020204" pitchFamily="34" charset="0"/>
                  <a:sym typeface="+mn-ea"/>
                </a:rPr>
                <a:t>2. </a:t>
              </a:r>
              <a:r>
                <a:rPr lang="zh-CN" altLang="zh-CN" dirty="0">
                  <a:latin typeface="Arial" panose="020B0604020202020204" pitchFamily="34" charset="0"/>
                  <a:sym typeface="+mn-ea"/>
                </a:rPr>
                <a:t>纤维软骨</a:t>
              </a:r>
              <a:r>
                <a:rPr lang="en-US" altLang="zh-CN" dirty="0">
                  <a:latin typeface="Arial" panose="020B0604020202020204" pitchFamily="34" charset="0"/>
                  <a:sym typeface="+mn-ea"/>
                </a:rPr>
                <a:t>  </a:t>
              </a:r>
              <a:r>
                <a:rPr lang="zh-CN" altLang="zh-CN" dirty="0">
                  <a:latin typeface="Arial" panose="020B0604020202020204" pitchFamily="34" charset="0"/>
                  <a:sym typeface="+mn-ea"/>
                </a:rPr>
                <a:t>分布于椎间盘、关节盘及耻骨联合等处。基质中含大量胶原纤维，平行或交叉排列，呈不透明的乳白色，韧性强大</a:t>
              </a:r>
              <a:endParaRPr lang="zh-CN"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noProof="0" dirty="0" smtClean="0">
                  <a:ln>
                    <a:noFill/>
                  </a:ln>
                  <a:effectLst/>
                  <a:uLnTx/>
                  <a:uFillTx/>
                  <a:latin typeface="+mn-ea"/>
                  <a:cs typeface="Times New Roman" panose="02020603050405020304" pitchFamily="18" charset="0"/>
                  <a:sym typeface="+mn-ea"/>
                </a:rPr>
                <a:t> </a:t>
              </a:r>
              <a:endParaRPr lang="zh-CN" noProof="0" dirty="0" smtClean="0">
                <a:ln>
                  <a:noFill/>
                </a:ln>
                <a:effectLst/>
                <a:uLnTx/>
                <a:uFillTx/>
                <a:latin typeface="+mn-ea"/>
                <a:cs typeface="Times New Roman" panose="02020603050405020304" pitchFamily="18" charset="0"/>
              </a:endParaRPr>
            </a:p>
          </p:txBody>
        </p:sp>
      </p:grpSp>
      <p:pic>
        <p:nvPicPr>
          <p:cNvPr id="33795" name="图片 2" descr="2-16.bmp"/>
          <p:cNvPicPr>
            <a:picLocks noChangeAspect="1"/>
          </p:cNvPicPr>
          <p:nvPr/>
        </p:nvPicPr>
        <p:blipFill>
          <a:blip r:embed="rId5"/>
          <a:stretch>
            <a:fillRect/>
          </a:stretch>
        </p:blipFill>
        <p:spPr>
          <a:xfrm>
            <a:off x="3191510" y="2690813"/>
            <a:ext cx="5184775" cy="29035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二、软骨组织和软骨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384" y="2565"/>
              <a:ext cx="13449" cy="1976"/>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en-US" altLang="zh-CN" dirty="0">
                  <a:latin typeface="Arial" panose="020B0604020202020204" pitchFamily="34" charset="0"/>
                  <a:sym typeface="+mn-ea"/>
                </a:rPr>
                <a:t>3.</a:t>
              </a:r>
              <a:r>
                <a:rPr lang="zh-CN" altLang="zh-CN" dirty="0">
                  <a:latin typeface="Arial" panose="020B0604020202020204" pitchFamily="34" charset="0"/>
                  <a:sym typeface="+mn-ea"/>
                </a:rPr>
                <a:t>弹性软骨</a:t>
              </a:r>
              <a:r>
                <a:rPr lang="en-US" altLang="zh-CN" dirty="0">
                  <a:latin typeface="Arial" panose="020B0604020202020204" pitchFamily="34" charset="0"/>
                  <a:sym typeface="+mn-ea"/>
                </a:rPr>
                <a:t>  </a:t>
              </a:r>
              <a:r>
                <a:rPr lang="zh-CN" altLang="zh-CN" dirty="0">
                  <a:latin typeface="Arial" panose="020B0604020202020204" pitchFamily="34" charset="0"/>
                  <a:sym typeface="+mn-ea"/>
                </a:rPr>
                <a:t>分布于耳廓、会厌等处。基质中含大量弹性纤维，交织成网，新鲜时呈不透明的黄色。弹性软骨具有很强的弹性</a:t>
              </a:r>
              <a:endParaRPr lang="zh-CN"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noProof="0" dirty="0" smtClean="0">
                  <a:ln>
                    <a:noFill/>
                  </a:ln>
                  <a:effectLst/>
                  <a:uLnTx/>
                  <a:uFillTx/>
                  <a:latin typeface="+mn-ea"/>
                  <a:cs typeface="Times New Roman" panose="02020603050405020304" pitchFamily="18" charset="0"/>
                  <a:sym typeface="+mn-ea"/>
                </a:rPr>
                <a:t> </a:t>
              </a:r>
              <a:endParaRPr lang="zh-CN" noProof="0" dirty="0" smtClean="0">
                <a:ln>
                  <a:noFill/>
                </a:ln>
                <a:effectLst/>
                <a:uLnTx/>
                <a:uFillTx/>
                <a:latin typeface="+mn-ea"/>
                <a:cs typeface="Times New Roman" panose="02020603050405020304" pitchFamily="18" charset="0"/>
              </a:endParaRPr>
            </a:p>
          </p:txBody>
        </p:sp>
      </p:grpSp>
      <p:pic>
        <p:nvPicPr>
          <p:cNvPr id="34819" name="图片 2" descr="2-17.bmp"/>
          <p:cNvPicPr>
            <a:picLocks noChangeAspect="1"/>
          </p:cNvPicPr>
          <p:nvPr/>
        </p:nvPicPr>
        <p:blipFill>
          <a:blip r:embed="rId5"/>
          <a:stretch>
            <a:fillRect/>
          </a:stretch>
        </p:blipFill>
        <p:spPr>
          <a:xfrm>
            <a:off x="3043873" y="2577465"/>
            <a:ext cx="5708650" cy="30241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三、骨组织与骨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927225"/>
            <a:ext cx="10972800" cy="398907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4" y="2424"/>
              <a:ext cx="15070" cy="6108"/>
            </a:xfrm>
            <a:prstGeom prst="rect">
              <a:avLst/>
            </a:prstGeom>
            <a:noFill/>
          </p:spPr>
          <p:txBody>
            <a:bodyPr wrap="square" rtlCol="0" anchor="ctr" anchorCtr="0">
              <a:noAutofit/>
            </a:bodyPr>
            <a:lstStyle/>
            <a:p>
              <a:pPr indent="508000" algn="just" fontAlgn="auto">
                <a:lnSpc>
                  <a:spcPct val="150000"/>
                </a:lnSpc>
              </a:pPr>
              <a:r>
                <a:rPr lang="zh-CN" altLang="zh-CN" dirty="0">
                  <a:latin typeface="Arial" panose="020B0604020202020204" pitchFamily="34" charset="0"/>
                  <a:sym typeface="+mn-ea"/>
                </a:rPr>
                <a:t>骨组织由大量钙化的细胞间质和骨细胞组成。</a:t>
              </a:r>
              <a:endParaRPr lang="zh-CN" altLang="zh-CN" dirty="0">
                <a:latin typeface="Arial" panose="020B0604020202020204" pitchFamily="34" charset="0"/>
                <a:sym typeface="+mn-ea"/>
              </a:endParaRPr>
            </a:p>
            <a:p>
              <a:pPr indent="266700" eaLnBrk="0" hangingPunct="0"/>
              <a:r>
                <a:rPr lang="en-US" altLang="zh-CN" dirty="0">
                  <a:latin typeface="Times New Roman" panose="02020603050405020304" pitchFamily="18" charset="0"/>
                  <a:cs typeface="Times New Roman" panose="02020603050405020304" pitchFamily="18" charset="0"/>
                  <a:sym typeface="+mn-ea"/>
                </a:rPr>
                <a:t>1. </a:t>
              </a:r>
              <a:r>
                <a:rPr lang="zh-CN" altLang="en-US" dirty="0">
                  <a:latin typeface="Times New Roman" panose="02020603050405020304" pitchFamily="18" charset="0"/>
                  <a:cs typeface="Times New Roman" panose="02020603050405020304" pitchFamily="18" charset="0"/>
                  <a:sym typeface="+mn-ea"/>
                </a:rPr>
                <a:t>细胞间质  钙化的细胞间质即骨质，由有机质和无机质构成。有机质中</a:t>
              </a:r>
              <a:r>
                <a:rPr lang="en-US" altLang="zh-CN" dirty="0">
                  <a:latin typeface="Times New Roman" panose="02020603050405020304" pitchFamily="18" charset="0"/>
                  <a:cs typeface="Times New Roman" panose="02020603050405020304" pitchFamily="18" charset="0"/>
                  <a:sym typeface="+mn-ea"/>
                </a:rPr>
                <a:t>99%</a:t>
              </a:r>
              <a:r>
                <a:rPr lang="zh-CN" altLang="en-US" dirty="0">
                  <a:latin typeface="Times New Roman" panose="02020603050405020304" pitchFamily="18" charset="0"/>
                  <a:cs typeface="Times New Roman" panose="02020603050405020304" pitchFamily="18" charset="0"/>
                  <a:sym typeface="+mn-ea"/>
                </a:rPr>
                <a:t>为胶原纤维，其余是无定形的基质。无机质又称骨盐，主要是羟基磷灰石结晶。体内</a:t>
              </a:r>
              <a:r>
                <a:rPr lang="en-US" altLang="zh-CN" dirty="0">
                  <a:latin typeface="Times New Roman" panose="02020603050405020304" pitchFamily="18" charset="0"/>
                  <a:cs typeface="Times New Roman" panose="02020603050405020304" pitchFamily="18" charset="0"/>
                  <a:sym typeface="+mn-ea"/>
                </a:rPr>
                <a:t>99%</a:t>
              </a:r>
              <a:r>
                <a:rPr lang="zh-CN" altLang="en-US" dirty="0">
                  <a:latin typeface="Times New Roman" panose="02020603050405020304" pitchFamily="18" charset="0"/>
                  <a:cs typeface="Times New Roman" panose="02020603050405020304" pitchFamily="18" charset="0"/>
                  <a:sym typeface="+mn-ea"/>
                </a:rPr>
                <a:t>的钙以钙盐的形式沉积在骨组织中，故骨是人体最大的钙库。</a:t>
              </a:r>
              <a:endParaRPr lang="zh-CN" altLang="en-US" dirty="0">
                <a:latin typeface="Arial" panose="020B0604020202020204" pitchFamily="34" charset="0"/>
              </a:endParaRPr>
            </a:p>
            <a:p>
              <a:pPr indent="266700" eaLnBrk="0" hangingPunct="0"/>
              <a:r>
                <a:rPr lang="zh-CN" altLang="en-US" dirty="0">
                  <a:latin typeface="Times New Roman" panose="02020603050405020304" pitchFamily="18" charset="0"/>
                  <a:cs typeface="Times New Roman" panose="02020603050405020304" pitchFamily="18" charset="0"/>
                  <a:sym typeface="+mn-ea"/>
                </a:rPr>
                <a:t>骨质成层排列，形成</a:t>
              </a:r>
              <a:r>
                <a:rPr lang="zh-CN" altLang="en-US" b="1" dirty="0">
                  <a:latin typeface="Times New Roman" panose="02020603050405020304" pitchFamily="18" charset="0"/>
                  <a:cs typeface="Times New Roman" panose="02020603050405020304" pitchFamily="18" charset="0"/>
                  <a:sym typeface="+mn-ea"/>
                </a:rPr>
                <a:t>骨板</a:t>
              </a:r>
              <a:r>
                <a:rPr lang="zh-CN" altLang="en-US" dirty="0">
                  <a:latin typeface="Times New Roman" panose="02020603050405020304" pitchFamily="18" charset="0"/>
                  <a:cs typeface="Times New Roman" panose="02020603050405020304" pitchFamily="18" charset="0"/>
                  <a:sym typeface="+mn-ea"/>
                </a:rPr>
                <a:t>，骨板是骨质的基本结构形式。骨板之间或骨板内有许多小腔，称骨陷窝。相邻骨陷窝之间借骨小管相通。</a:t>
              </a:r>
              <a:endParaRPr lang="zh-CN" altLang="en-US" dirty="0">
                <a:latin typeface="Arial" panose="020B0604020202020204" pitchFamily="34" charset="0"/>
                <a:cs typeface="Times New Roman" panose="02020603050405020304" pitchFamily="18" charset="0"/>
              </a:endParaRPr>
            </a:p>
            <a:p>
              <a:pPr indent="266700" eaLnBrk="0" hangingPunct="0"/>
              <a:r>
                <a:rPr lang="en-US" altLang="zh-CN" dirty="0">
                  <a:latin typeface="Arial" panose="020B0604020202020204" pitchFamily="34" charset="0"/>
                  <a:cs typeface="Times New Roman" panose="02020603050405020304" pitchFamily="18" charset="0"/>
                  <a:sym typeface="+mn-ea"/>
                </a:rPr>
                <a:t>2.</a:t>
              </a:r>
              <a:r>
                <a:rPr lang="zh-CN" altLang="en-US" dirty="0">
                  <a:latin typeface="Arial" panose="020B0604020202020204" pitchFamily="34" charset="0"/>
                  <a:cs typeface="Times New Roman" panose="02020603050405020304" pitchFamily="18" charset="0"/>
                  <a:sym typeface="+mn-ea"/>
                </a:rPr>
                <a:t>骨细胞  是一种多突起的细胞，胞体位于骨陷窝内，突起伸入骨小管内与相邻骨细胞突起相接触。骨细胞周围有组织液，可营养骨细胞，并排出代谢产物。骨细胞具有一定的溶骨和成骨作用，参与钙、磷的调节。</a:t>
              </a:r>
              <a:r>
                <a:rPr lang="zh-CN" altLang="en-US" dirty="0">
                  <a:latin typeface="Arial" panose="020B0604020202020204" pitchFamily="34" charset="0"/>
                  <a:sym typeface="+mn-ea"/>
                </a:rPr>
                <a:t> </a:t>
              </a:r>
              <a:endParaRPr lang="zh-CN" altLang="en-US" dirty="0">
                <a:latin typeface="Arial" panose="020B0604020202020204" pitchFamily="34" charset="0"/>
              </a:endParaRPr>
            </a:p>
            <a:p>
              <a:pPr indent="50800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752475" y="838200"/>
            <a:ext cx="9302750" cy="1322070"/>
          </a:xfrm>
          <a:prstGeom prst="rect">
            <a:avLst/>
          </a:prstGeom>
          <a:noFill/>
        </p:spPr>
        <p:txBody>
          <a:bodyPr wrap="square" rtlCol="0" anchor="t">
            <a:sp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en-US" sz="2000" dirty="0">
                <a:latin typeface="Arial" panose="020B0604020202020204" pitchFamily="34" charset="0"/>
                <a:cs typeface="Times New Roman" panose="02020603050405020304" pitchFamily="18" charset="0"/>
                <a:sym typeface="+mn-ea"/>
              </a:rPr>
              <a:t>骨由骨组织、骨膜和骨髓等构成，骨组织是骨的主要成分</a:t>
            </a:r>
            <a:endParaRPr lang="zh-CN" altLang="en-US" sz="2000" dirty="0">
              <a:latin typeface="Arial" panose="020B0604020202020204" pitchFamily="34" charset="0"/>
              <a:cs typeface="Times New Roman" panose="02020603050405020304" pitchFamily="18"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endParaRPr lang="zh-CN" altLang="en-US" sz="2000" dirty="0">
              <a:latin typeface="Arial" panose="020B0604020202020204" pitchFamily="34" charset="0"/>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lang="zh-CN" altLang="en-US" sz="2000" dirty="0">
                <a:latin typeface="Arial" panose="020B0604020202020204" pitchFamily="34" charset="0"/>
                <a:sym typeface="+mn-ea"/>
              </a:rPr>
              <a:t>（一）</a:t>
            </a:r>
            <a:r>
              <a:rPr lang="zh-CN" altLang="zh-CN" sz="2000" dirty="0">
                <a:latin typeface="Arial" panose="020B0604020202020204" pitchFamily="34" charset="0"/>
                <a:sym typeface="+mn-ea"/>
              </a:rPr>
              <a:t>骨组织的一般结构</a:t>
            </a:r>
            <a:endParaRPr lang="zh-CN" altLang="en-US" sz="2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defRPr/>
            </a:pPr>
            <a:endParaRPr lang="zh-CN" altLang="en-US" sz="2000" noProof="0" dirty="0" smtClean="0">
              <a:ln>
                <a:noFill/>
              </a:ln>
              <a:effectLst/>
              <a:uLnTx/>
              <a:uFillTx/>
              <a:latin typeface="+mn-ea"/>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三、骨组织与骨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484948"/>
            <a:ext cx="8698230" cy="1014730"/>
          </a:xfrm>
          <a:prstGeom prst="rect">
            <a:avLst/>
          </a:prstGeom>
          <a:noFill/>
          <a:ln w="9525">
            <a:noFill/>
          </a:ln>
        </p:spPr>
        <p:txBody>
          <a:bodyPr wrap="square" anchor="ctr" anchorCtr="0">
            <a:spAutoFit/>
          </a:bodyPr>
          <a:p>
            <a:pPr indent="266700" eaLnBrk="0" hangingPunct="0"/>
            <a:r>
              <a:rPr lang="zh-CN" altLang="zh-CN" sz="2000" dirty="0">
                <a:latin typeface="Arial" panose="020B0604020202020204" pitchFamily="34" charset="0"/>
                <a:sym typeface="+mn-ea"/>
              </a:rPr>
              <a:t>由于骨板排列形式的不同，骨组织形成骨密质和骨松质两种形式。现以长骨为例说明其特点</a:t>
            </a:r>
            <a:endParaRPr lang="zh-CN" altLang="en-US" sz="2000" dirty="0">
              <a:latin typeface="Arial" panose="020B0604020202020204" pitchFamily="34" charset="0"/>
            </a:endParaRPr>
          </a:p>
          <a:p>
            <a:pPr indent="266700" eaLnBrk="0" hangingPunct="0"/>
            <a:endParaRPr lang="zh-CN" altLang="en-US" sz="2000" dirty="0">
              <a:latin typeface="Calibri" panose="020F0502020204030204" pitchFamily="34" charset="0"/>
            </a:endParaRPr>
          </a:p>
        </p:txBody>
      </p:sp>
      <p:sp>
        <p:nvSpPr>
          <p:cNvPr id="2" name="文本框 1"/>
          <p:cNvSpPr txBox="1"/>
          <p:nvPr/>
        </p:nvSpPr>
        <p:spPr>
          <a:xfrm>
            <a:off x="534670" y="746760"/>
            <a:ext cx="6096000" cy="429895"/>
          </a:xfrm>
          <a:prstGeom prst="rect">
            <a:avLst/>
          </a:prstGeom>
          <a:noFill/>
        </p:spPr>
        <p:txBody>
          <a:bodyPr wrap="square" rtlCol="0" anchor="t">
            <a:spAutoFit/>
          </a:bodyPr>
          <a:p>
            <a:r>
              <a:rPr lang="zh-CN" altLang="zh-CN" sz="2200" dirty="0">
                <a:latin typeface="Arial" panose="020B0604020202020204" pitchFamily="34" charset="0"/>
                <a:sym typeface="+mn-ea"/>
              </a:rPr>
              <a:t>（二）骨组织的存在形式</a:t>
            </a:r>
            <a:endParaRPr lang="zh-CN" altLang="zh-CN" sz="2200" dirty="0">
              <a:latin typeface="Arial" panose="020B0604020202020204" pitchFamily="34" charset="0"/>
              <a:sym typeface="+mn-ea"/>
            </a:endParaRPr>
          </a:p>
        </p:txBody>
      </p:sp>
      <p:pic>
        <p:nvPicPr>
          <p:cNvPr id="4" name="图片 3" descr="2-18.jpg"/>
          <p:cNvPicPr>
            <a:picLocks noChangeAspect="1"/>
          </p:cNvPicPr>
          <p:nvPr/>
        </p:nvPicPr>
        <p:blipFill>
          <a:blip r:embed="rId5"/>
          <a:stretch>
            <a:fillRect/>
          </a:stretch>
        </p:blipFill>
        <p:spPr>
          <a:xfrm>
            <a:off x="3506153" y="2499678"/>
            <a:ext cx="4321175" cy="39147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三、骨组织与骨</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640205"/>
            <a:ext cx="8698230" cy="3633470"/>
          </a:xfrm>
          <a:prstGeom prst="rect">
            <a:avLst/>
          </a:prstGeom>
          <a:noFill/>
          <a:ln w="9525">
            <a:noFill/>
          </a:ln>
        </p:spPr>
        <p:txBody>
          <a:bodyPr wrap="square" anchor="ctr" anchorCtr="0">
            <a:noAutofit/>
          </a:bodyPr>
          <a:p>
            <a:pPr indent="266700" eaLnBrk="0" hangingPunct="0"/>
            <a:r>
              <a:rPr lang="en-US" altLang="zh-CN" sz="2000" dirty="0">
                <a:latin typeface="Times New Roman" panose="02020603050405020304" pitchFamily="18" charset="0"/>
                <a:cs typeface="Times New Roman" panose="02020603050405020304" pitchFamily="18" charset="0"/>
                <a:sym typeface="+mn-ea"/>
              </a:rPr>
              <a:t>1.</a:t>
            </a:r>
            <a:r>
              <a:rPr lang="zh-CN" altLang="en-US" sz="2000" b="1" dirty="0">
                <a:latin typeface="Times New Roman" panose="02020603050405020304" pitchFamily="18" charset="0"/>
                <a:cs typeface="Times New Roman" panose="02020603050405020304" pitchFamily="18" charset="0"/>
                <a:sym typeface="+mn-ea"/>
              </a:rPr>
              <a:t>骨密质</a:t>
            </a:r>
            <a:r>
              <a:rPr lang="zh-CN" altLang="en-US" sz="2000" dirty="0">
                <a:latin typeface="Times New Roman" panose="02020603050405020304" pitchFamily="18" charset="0"/>
                <a:cs typeface="Times New Roman" panose="02020603050405020304" pitchFamily="18" charset="0"/>
                <a:sym typeface="+mn-ea"/>
              </a:rPr>
              <a:t>  结构致密，分布于骨的表层。骨板的排列有三种形式：</a:t>
            </a:r>
            <a:endParaRPr lang="zh-CN" altLang="en-US" sz="2000" dirty="0">
              <a:latin typeface="Arial" panose="020B0604020202020204" pitchFamily="34" charset="0"/>
            </a:endParaRPr>
          </a:p>
          <a:p>
            <a:pPr indent="266700" eaLnBrk="0" hangingPunct="0"/>
            <a:r>
              <a:rPr lang="zh-CN" altLang="en-US" sz="2000" dirty="0">
                <a:latin typeface="Times New Roman" panose="02020603050405020304" pitchFamily="18" charset="0"/>
                <a:cs typeface="Times New Roman" panose="02020603050405020304" pitchFamily="18" charset="0"/>
                <a:sym typeface="+mn-ea"/>
              </a:rPr>
              <a:t>①环骨板：呈环形，分为内环骨板和外环骨板，构成骨密质的内、外两层。</a:t>
            </a:r>
            <a:endParaRPr lang="zh-CN" altLang="en-US" sz="2000" dirty="0">
              <a:latin typeface="Arial" panose="020B0604020202020204" pitchFamily="34" charset="0"/>
            </a:endParaRPr>
          </a:p>
          <a:p>
            <a:pPr indent="266700" eaLnBrk="0" hangingPunct="0"/>
            <a:r>
              <a:rPr lang="zh-CN" altLang="en-US" sz="2000" dirty="0">
                <a:latin typeface="Times New Roman" panose="02020603050405020304" pitchFamily="18" charset="0"/>
                <a:cs typeface="Times New Roman" panose="02020603050405020304" pitchFamily="18" charset="0"/>
                <a:sym typeface="+mn-ea"/>
              </a:rPr>
              <a:t>②骨单位：又称哈弗斯</a:t>
            </a:r>
            <a:r>
              <a:rPr lang="en-US" altLang="zh-CN" sz="2000" dirty="0">
                <a:latin typeface="Times New Roman" panose="02020603050405020304" pitchFamily="18" charset="0"/>
                <a:cs typeface="Times New Roman" panose="02020603050405020304" pitchFamily="18" charset="0"/>
                <a:sym typeface="+mn-ea"/>
              </a:rPr>
              <a:t>(Hacersian)</a:t>
            </a:r>
            <a:r>
              <a:rPr lang="zh-CN" altLang="en-US" sz="2000" dirty="0">
                <a:latin typeface="Times New Roman" panose="02020603050405020304" pitchFamily="18" charset="0"/>
                <a:cs typeface="Times New Roman" panose="02020603050405020304" pitchFamily="18" charset="0"/>
                <a:sym typeface="+mn-ea"/>
              </a:rPr>
              <a:t>系统，位于内、外环骨板之间，以纵形的中央管为中心，呈同心圆排列的数层骨板组成，是长骨骨密质的基本结构单位。中央管与穿通管相通。</a:t>
            </a:r>
            <a:endParaRPr lang="zh-CN" altLang="en-US" sz="2000" dirty="0">
              <a:latin typeface="Arial" panose="020B0604020202020204" pitchFamily="34" charset="0"/>
            </a:endParaRPr>
          </a:p>
          <a:p>
            <a:pPr indent="266700" eaLnBrk="0" hangingPunct="0"/>
            <a:r>
              <a:rPr lang="zh-CN" altLang="en-US" sz="2000" dirty="0">
                <a:latin typeface="Times New Roman" panose="02020603050405020304" pitchFamily="18" charset="0"/>
                <a:cs typeface="Times New Roman" panose="02020603050405020304" pitchFamily="18" charset="0"/>
                <a:sym typeface="+mn-ea"/>
              </a:rPr>
              <a:t>③间骨板：散在分布于骨单位之间的不规则骨板。</a:t>
            </a:r>
            <a:endParaRPr lang="zh-CN" altLang="en-US" sz="2000" dirty="0">
              <a:latin typeface="Arial" panose="020B0604020202020204" pitchFamily="34" charset="0"/>
            </a:endParaRPr>
          </a:p>
          <a:p>
            <a:pPr indent="266700" eaLnBrk="0" hangingPunct="0"/>
            <a:r>
              <a:rPr lang="en-US" altLang="zh-CN" sz="2000" dirty="0">
                <a:latin typeface="Times New Roman" panose="02020603050405020304" pitchFamily="18" charset="0"/>
                <a:cs typeface="Times New Roman" panose="02020603050405020304" pitchFamily="18" charset="0"/>
                <a:sym typeface="+mn-ea"/>
              </a:rPr>
              <a:t>2.</a:t>
            </a:r>
            <a:r>
              <a:rPr lang="zh-CN" altLang="en-US" sz="2000" b="1" dirty="0">
                <a:latin typeface="Times New Roman" panose="02020603050405020304" pitchFamily="18" charset="0"/>
                <a:cs typeface="Times New Roman" panose="02020603050405020304" pitchFamily="18" charset="0"/>
                <a:sym typeface="+mn-ea"/>
              </a:rPr>
              <a:t>骨松质</a:t>
            </a:r>
            <a:r>
              <a:rPr lang="zh-CN" altLang="en-US" sz="2000" dirty="0">
                <a:latin typeface="Times New Roman" panose="02020603050405020304" pitchFamily="18" charset="0"/>
                <a:cs typeface="Times New Roman" panose="02020603050405020304" pitchFamily="18" charset="0"/>
                <a:sym typeface="+mn-ea"/>
              </a:rPr>
              <a:t>  大多分布在长骨两端。由许多细片或针状的骨小梁交织成，骨小梁之间的空隙内含有红骨髓。骨小梁由平行排列的骨板构成。</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13335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solidFill>
                  <a:srgbClr val="000000"/>
                </a:solidFill>
                <a:effectLst/>
                <a:uLnTx/>
                <a:uFillTx/>
                <a:latin typeface="+mn-ea"/>
                <a:cs typeface="宋体" panose="02010600030101010101" pitchFamily="2" charset="-122"/>
                <a:sym typeface="+mn-ea"/>
              </a:rPr>
              <a:t>血液是流动于心血管内的液态组织。血液约占体重的</a:t>
            </a:r>
            <a:r>
              <a:rPr lang="en-US" altLang="zh-CN" sz="2000" noProof="0" dirty="0" smtClean="0">
                <a:ln>
                  <a:noFill/>
                </a:ln>
                <a:solidFill>
                  <a:srgbClr val="000000"/>
                </a:solidFill>
                <a:effectLst/>
                <a:uLnTx/>
                <a:uFillTx/>
                <a:latin typeface="+mn-ea"/>
                <a:cs typeface="宋体" panose="02010600030101010101" pitchFamily="2" charset="-122"/>
                <a:sym typeface="+mn-ea"/>
              </a:rPr>
              <a:t>7</a:t>
            </a:r>
            <a:r>
              <a:rPr lang="zh-CN" altLang="en-US" sz="2000" noProof="0" dirty="0" smtClean="0">
                <a:ln>
                  <a:noFill/>
                </a:ln>
                <a:solidFill>
                  <a:srgbClr val="000000"/>
                </a:solidFill>
                <a:effectLst/>
                <a:uLnTx/>
                <a:uFillTx/>
                <a:latin typeface="+mn-ea"/>
                <a:cs typeface="宋体" panose="02010600030101010101" pitchFamily="2" charset="-122"/>
                <a:sym typeface="+mn-ea"/>
              </a:rPr>
              <a:t>％，由血浆和血细胞组成。</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13335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（一）血浆</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13335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血浆为淡黄色液体，相当于结缔组织的细胞间质，约占血液容积的</a:t>
            </a:r>
            <a:r>
              <a:rPr lang="en-US" altLang="zh-CN" sz="2000" noProof="0" dirty="0" smtClean="0">
                <a:ln>
                  <a:noFill/>
                </a:ln>
                <a:solidFill>
                  <a:srgbClr val="000000"/>
                </a:solidFill>
                <a:effectLst/>
                <a:uLnTx/>
                <a:uFillTx/>
                <a:latin typeface="+mn-ea"/>
                <a:cs typeface="宋体" panose="02010600030101010101" pitchFamily="2" charset="-122"/>
                <a:sym typeface="+mn-ea"/>
              </a:rPr>
              <a:t>55</a:t>
            </a:r>
            <a:r>
              <a:rPr lang="zh-CN" altLang="en-US" sz="2000" noProof="0" dirty="0" smtClean="0">
                <a:ln>
                  <a:noFill/>
                </a:ln>
                <a:solidFill>
                  <a:srgbClr val="000000"/>
                </a:solidFill>
                <a:effectLst/>
                <a:uLnTx/>
                <a:uFillTx/>
                <a:latin typeface="+mn-ea"/>
                <a:cs typeface="宋体" panose="02010600030101010101" pitchFamily="2" charset="-122"/>
                <a:sym typeface="+mn-ea"/>
              </a:rPr>
              <a:t>％，其中</a:t>
            </a:r>
            <a:r>
              <a:rPr lang="en-US" altLang="zh-CN" sz="2000" noProof="0" dirty="0" smtClean="0">
                <a:ln>
                  <a:noFill/>
                </a:ln>
                <a:solidFill>
                  <a:srgbClr val="000000"/>
                </a:solidFill>
                <a:effectLst/>
                <a:uLnTx/>
                <a:uFillTx/>
                <a:latin typeface="+mn-ea"/>
                <a:cs typeface="宋体" panose="02010600030101010101" pitchFamily="2" charset="-122"/>
                <a:sym typeface="+mn-ea"/>
              </a:rPr>
              <a:t>90</a:t>
            </a:r>
            <a:r>
              <a:rPr lang="zh-CN" altLang="en-US" sz="2000" noProof="0" dirty="0" smtClean="0">
                <a:ln>
                  <a:noFill/>
                </a:ln>
                <a:solidFill>
                  <a:srgbClr val="000000"/>
                </a:solidFill>
                <a:effectLst/>
                <a:uLnTx/>
                <a:uFillTx/>
                <a:latin typeface="+mn-ea"/>
                <a:cs typeface="宋体" panose="02010600030101010101" pitchFamily="2" charset="-122"/>
                <a:sym typeface="+mn-ea"/>
              </a:rPr>
              <a:t>％是水，其余为血浆蛋白（白蛋白、球蛋白、纤维蛋白原）、无机盐、酶、激素、维生素和各种代谢产物等。去除了纤维蛋白原的血浆称为</a:t>
            </a:r>
            <a:r>
              <a:rPr lang="zh-CN" altLang="en-US" sz="2000" b="1" noProof="0" dirty="0" smtClean="0">
                <a:ln>
                  <a:noFill/>
                </a:ln>
                <a:solidFill>
                  <a:srgbClr val="000000"/>
                </a:solidFill>
                <a:effectLst/>
                <a:uLnTx/>
                <a:uFillTx/>
                <a:latin typeface="+mn-ea"/>
                <a:cs typeface="宋体" panose="02010600030101010101" pitchFamily="2" charset="-122"/>
                <a:sym typeface="+mn-ea"/>
              </a:rPr>
              <a:t>血清</a:t>
            </a:r>
            <a:r>
              <a:rPr lang="zh-CN" altLang="en-US" sz="2000" noProof="0" dirty="0" smtClean="0">
                <a:ln>
                  <a:noFill/>
                </a:ln>
                <a:solidFill>
                  <a:srgbClr val="000000"/>
                </a:solidFill>
                <a:effectLst/>
                <a:uLnTx/>
                <a:uFillTx/>
                <a:latin typeface="+mn-ea"/>
                <a:cs typeface="宋体" panose="02010600030101010101" pitchFamily="2" charset="-122"/>
                <a:sym typeface="+mn-ea"/>
              </a:rPr>
              <a:t>，即血液凝固时析出的透明淡黄色液体。</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13335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（二）血细胞</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13335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血细胞约占血液容积的</a:t>
            </a:r>
            <a:r>
              <a:rPr lang="en-US" altLang="zh-CN" sz="2000" noProof="0" dirty="0" smtClean="0">
                <a:ln>
                  <a:noFill/>
                </a:ln>
                <a:solidFill>
                  <a:srgbClr val="000000"/>
                </a:solidFill>
                <a:effectLst/>
                <a:uLnTx/>
                <a:uFillTx/>
                <a:latin typeface="+mn-ea"/>
                <a:cs typeface="宋体" panose="02010600030101010101" pitchFamily="2" charset="-122"/>
                <a:sym typeface="+mn-ea"/>
              </a:rPr>
              <a:t>45%</a:t>
            </a:r>
            <a:r>
              <a:rPr lang="zh-CN" altLang="en-US" sz="2000" noProof="0" dirty="0" smtClean="0">
                <a:ln>
                  <a:noFill/>
                </a:ln>
                <a:solidFill>
                  <a:srgbClr val="000000"/>
                </a:solidFill>
                <a:effectLst/>
                <a:uLnTx/>
                <a:uFillTx/>
                <a:latin typeface="+mn-ea"/>
                <a:cs typeface="宋体" panose="02010600030101010101" pitchFamily="2" charset="-122"/>
                <a:sym typeface="+mn-ea"/>
              </a:rPr>
              <a:t>，包括红细胞、白细胞和血小板。通常采用瑞特（</a:t>
            </a:r>
            <a:r>
              <a:rPr lang="en-US" altLang="zh-CN" sz="2000" noProof="0" dirty="0" smtClean="0">
                <a:ln>
                  <a:noFill/>
                </a:ln>
                <a:solidFill>
                  <a:srgbClr val="000000"/>
                </a:solidFill>
                <a:effectLst/>
                <a:uLnTx/>
                <a:uFillTx/>
                <a:latin typeface="+mn-ea"/>
                <a:cs typeface="宋体" panose="02010600030101010101" pitchFamily="2" charset="-122"/>
                <a:sym typeface="+mn-ea"/>
              </a:rPr>
              <a:t>Wright</a:t>
            </a:r>
            <a:r>
              <a:rPr lang="zh-CN" altLang="en-US" sz="2000" noProof="0" dirty="0" smtClean="0">
                <a:ln>
                  <a:noFill/>
                </a:ln>
                <a:solidFill>
                  <a:srgbClr val="000000"/>
                </a:solidFill>
                <a:effectLst/>
                <a:uLnTx/>
                <a:uFillTx/>
                <a:latin typeface="+mn-ea"/>
                <a:cs typeface="宋体" panose="02010600030101010101" pitchFamily="2" charset="-122"/>
                <a:sym typeface="+mn-ea"/>
              </a:rPr>
              <a:t>）</a:t>
            </a:r>
            <a:endParaRPr kumimoji="0" lang="zh-CN" altLang="en-US" sz="2000" b="0"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endParaRPr>
          </a:p>
          <a:p>
            <a:pPr marL="0" marR="0" lvl="0" indent="13335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或吉姆莎（</a:t>
            </a:r>
            <a:r>
              <a:rPr lang="en-US" altLang="zh-CN" sz="2000" noProof="0" dirty="0" err="1" smtClean="0">
                <a:ln>
                  <a:noFill/>
                </a:ln>
                <a:solidFill>
                  <a:srgbClr val="000000"/>
                </a:solidFill>
                <a:effectLst/>
                <a:uLnTx/>
                <a:uFillTx/>
                <a:latin typeface="+mn-ea"/>
                <a:cs typeface="宋体" panose="02010600030101010101" pitchFamily="2" charset="-122"/>
                <a:sym typeface="+mn-ea"/>
              </a:rPr>
              <a:t>Giemsa</a:t>
            </a:r>
            <a:r>
              <a:rPr lang="zh-CN" altLang="en-US" sz="2000" noProof="0" dirty="0" smtClean="0">
                <a:ln>
                  <a:noFill/>
                </a:ln>
                <a:solidFill>
                  <a:srgbClr val="000000"/>
                </a:solidFill>
                <a:effectLst/>
                <a:uLnTx/>
                <a:uFillTx/>
                <a:latin typeface="+mn-ea"/>
                <a:cs typeface="宋体" panose="02010600030101010101" pitchFamily="2" charset="-122"/>
                <a:sym typeface="+mn-ea"/>
              </a:rPr>
              <a:t>）染色的血涂片，进行光镜观察血细胞的形态结构。在正常生理情况下，血细胞有一定的形态结构和相对稳定的数量。</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596390"/>
            <a:ext cx="3707130" cy="624205"/>
          </a:xfrm>
          <a:prstGeom prst="rect">
            <a:avLst/>
          </a:prstGeom>
          <a:noFill/>
          <a:ln w="9525">
            <a:noFill/>
          </a:ln>
        </p:spPr>
        <p:txBody>
          <a:bodyPr wrap="square" anchor="ctr" anchorCtr="0">
            <a:noAutofit/>
          </a:bodyPr>
          <a:p>
            <a:pPr marL="0" marR="0" lvl="0" indent="13335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血细胞的分类和正常值如下</a:t>
            </a:r>
            <a:endParaRPr lang="zh-CN" altLang="en-US" sz="2000" dirty="0">
              <a:latin typeface="Calibri" panose="020F0502020204030204" pitchFamily="34" charset="0"/>
            </a:endParaRPr>
          </a:p>
        </p:txBody>
      </p:sp>
      <p:pic>
        <p:nvPicPr>
          <p:cNvPr id="40963" name="Picture 1"/>
          <p:cNvPicPr>
            <a:picLocks noChangeAspect="1"/>
          </p:cNvPicPr>
          <p:nvPr/>
        </p:nvPicPr>
        <p:blipFill>
          <a:blip r:embed="rId5"/>
          <a:stretch>
            <a:fillRect/>
          </a:stretch>
        </p:blipFill>
        <p:spPr>
          <a:xfrm>
            <a:off x="2067243" y="2158048"/>
            <a:ext cx="6207125" cy="41767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solidFill>
                  <a:srgbClr val="000000"/>
                </a:solidFill>
                <a:effectLst/>
                <a:uLnTx/>
                <a:uFillTx/>
                <a:latin typeface="+mn-ea"/>
                <a:cs typeface="宋体" panose="02010600030101010101" pitchFamily="2" charset="-122"/>
                <a:sym typeface="+mn-ea"/>
              </a:rPr>
              <a:t>1</a:t>
            </a:r>
            <a:r>
              <a:rPr lang="zh-CN" altLang="en-US" sz="2000" noProof="0" dirty="0" smtClean="0">
                <a:ln>
                  <a:noFill/>
                </a:ln>
                <a:solidFill>
                  <a:srgbClr val="000000"/>
                </a:solidFill>
                <a:effectLst/>
                <a:uLnTx/>
                <a:uFillTx/>
                <a:latin typeface="+mn-ea"/>
                <a:cs typeface="宋体" panose="02010600030101010101" pitchFamily="2" charset="-122"/>
                <a:sym typeface="+mn-ea"/>
              </a:rPr>
              <a:t>．红细胞  成熟的红细胞直径</a:t>
            </a:r>
            <a:r>
              <a:rPr lang="en-US" altLang="zh-CN" sz="2000" noProof="0" dirty="0" smtClean="0">
                <a:ln>
                  <a:noFill/>
                </a:ln>
                <a:solidFill>
                  <a:srgbClr val="000000"/>
                </a:solidFill>
                <a:effectLst/>
                <a:uLnTx/>
                <a:uFillTx/>
                <a:latin typeface="+mn-ea"/>
                <a:cs typeface="宋体" panose="02010600030101010101" pitchFamily="2" charset="-122"/>
                <a:sym typeface="+mn-ea"/>
              </a:rPr>
              <a:t>7</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8μm</a:t>
            </a:r>
            <a:r>
              <a:rPr lang="zh-CN" altLang="en-US" sz="2000" noProof="0" dirty="0" smtClean="0">
                <a:ln>
                  <a:noFill/>
                </a:ln>
                <a:solidFill>
                  <a:srgbClr val="000000"/>
                </a:solidFill>
                <a:effectLst/>
                <a:uLnTx/>
                <a:uFillTx/>
                <a:latin typeface="+mn-ea"/>
                <a:cs typeface="宋体" panose="02010600030101010101" pitchFamily="2" charset="-122"/>
                <a:sym typeface="+mn-ea"/>
              </a:rPr>
              <a:t>，呈双面凹的圆盘状，没有细胞核和细胞器。胞质内充满大量的血红蛋白（</a:t>
            </a:r>
            <a:r>
              <a:rPr lang="en-US" altLang="zh-CN" sz="2000" noProof="0" dirty="0" err="1" smtClean="0">
                <a:ln>
                  <a:noFill/>
                </a:ln>
                <a:solidFill>
                  <a:srgbClr val="000000"/>
                </a:solidFill>
                <a:effectLst/>
                <a:uLnTx/>
                <a:uFillTx/>
                <a:latin typeface="+mn-ea"/>
                <a:cs typeface="宋体" panose="02010600030101010101" pitchFamily="2" charset="-122"/>
                <a:sym typeface="+mn-ea"/>
              </a:rPr>
              <a:t>Hb</a:t>
            </a:r>
            <a:r>
              <a:rPr lang="zh-CN" altLang="en-US" sz="2000" noProof="0" dirty="0" smtClean="0">
                <a:ln>
                  <a:noFill/>
                </a:ln>
                <a:solidFill>
                  <a:srgbClr val="000000"/>
                </a:solidFill>
                <a:effectLst/>
                <a:uLnTx/>
                <a:uFillTx/>
                <a:latin typeface="+mn-ea"/>
                <a:cs typeface="宋体" panose="02010600030101010101" pitchFamily="2" charset="-122"/>
                <a:sym typeface="+mn-ea"/>
              </a:rPr>
              <a:t>），呈淡红色。血红蛋白具有结合与运输</a:t>
            </a:r>
            <a:r>
              <a:rPr lang="en-US" altLang="zh-CN" sz="2000" noProof="0" dirty="0" smtClean="0">
                <a:ln>
                  <a:noFill/>
                </a:ln>
                <a:solidFill>
                  <a:srgbClr val="000000"/>
                </a:solidFill>
                <a:effectLst/>
                <a:uLnTx/>
                <a:uFillTx/>
                <a:latin typeface="+mn-ea"/>
                <a:cs typeface="宋体" panose="02010600030101010101" pitchFamily="2" charset="-122"/>
                <a:sym typeface="+mn-ea"/>
              </a:rPr>
              <a:t>O</a:t>
            </a:r>
            <a:r>
              <a:rPr lang="en-US" altLang="zh-CN" sz="2000" baseline="-30000" noProof="0" dirty="0" smtClean="0">
                <a:ln>
                  <a:noFill/>
                </a:ln>
                <a:solidFill>
                  <a:srgbClr val="000000"/>
                </a:solidFill>
                <a:effectLst/>
                <a:uLnTx/>
                <a:uFillTx/>
                <a:latin typeface="+mn-ea"/>
                <a:cs typeface="宋体" panose="02010600030101010101" pitchFamily="2" charset="-122"/>
                <a:sym typeface="+mn-ea"/>
              </a:rPr>
              <a:t>2</a:t>
            </a:r>
            <a:r>
              <a:rPr lang="zh-CN" altLang="en-US" sz="2000" noProof="0" dirty="0" smtClean="0">
                <a:ln>
                  <a:noFill/>
                </a:ln>
                <a:solidFill>
                  <a:srgbClr val="000000"/>
                </a:solidFill>
                <a:effectLst/>
                <a:uLnTx/>
                <a:uFillTx/>
                <a:latin typeface="+mn-ea"/>
                <a:cs typeface="宋体" panose="02010600030101010101" pitchFamily="2" charset="-122"/>
                <a:sym typeface="+mn-ea"/>
              </a:rPr>
              <a:t>和</a:t>
            </a:r>
            <a:r>
              <a:rPr lang="en-US" altLang="zh-CN" sz="2000" noProof="0" dirty="0" smtClean="0">
                <a:ln>
                  <a:noFill/>
                </a:ln>
                <a:solidFill>
                  <a:srgbClr val="000000"/>
                </a:solidFill>
                <a:effectLst/>
                <a:uLnTx/>
                <a:uFillTx/>
                <a:latin typeface="+mn-ea"/>
                <a:cs typeface="宋体" panose="02010600030101010101" pitchFamily="2" charset="-122"/>
                <a:sym typeface="+mn-ea"/>
              </a:rPr>
              <a:t>CO</a:t>
            </a:r>
            <a:r>
              <a:rPr lang="en-US" altLang="zh-CN" sz="2000" baseline="-30000" noProof="0" dirty="0" smtClean="0">
                <a:ln>
                  <a:noFill/>
                </a:ln>
                <a:solidFill>
                  <a:srgbClr val="000000"/>
                </a:solidFill>
                <a:effectLst/>
                <a:uLnTx/>
                <a:uFillTx/>
                <a:latin typeface="+mn-ea"/>
                <a:cs typeface="宋体" panose="02010600030101010101" pitchFamily="2" charset="-122"/>
                <a:sym typeface="+mn-ea"/>
              </a:rPr>
              <a:t>2</a:t>
            </a:r>
            <a:r>
              <a:rPr lang="zh-CN" altLang="en-US" sz="2000" noProof="0" dirty="0" smtClean="0">
                <a:ln>
                  <a:noFill/>
                </a:ln>
                <a:solidFill>
                  <a:srgbClr val="000000"/>
                </a:solidFill>
                <a:effectLst/>
                <a:uLnTx/>
                <a:uFillTx/>
                <a:latin typeface="+mn-ea"/>
                <a:cs typeface="宋体" panose="02010600030101010101" pitchFamily="2" charset="-122"/>
                <a:sym typeface="+mn-ea"/>
              </a:rPr>
              <a:t>的功能。正常血红蛋白的含量男性为</a:t>
            </a:r>
            <a:r>
              <a:rPr lang="en-US" altLang="zh-CN" sz="2000" noProof="0" dirty="0" smtClean="0">
                <a:ln>
                  <a:noFill/>
                </a:ln>
                <a:solidFill>
                  <a:srgbClr val="000000"/>
                </a:solidFill>
                <a:effectLst/>
                <a:uLnTx/>
                <a:uFillTx/>
                <a:latin typeface="+mn-ea"/>
                <a:cs typeface="宋体" panose="02010600030101010101" pitchFamily="2" charset="-122"/>
                <a:sym typeface="+mn-ea"/>
              </a:rPr>
              <a:t>120 </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150g/L,</a:t>
            </a:r>
            <a:r>
              <a:rPr lang="zh-CN" altLang="en-US" sz="2000" noProof="0" dirty="0" smtClean="0">
                <a:ln>
                  <a:noFill/>
                </a:ln>
                <a:solidFill>
                  <a:srgbClr val="000000"/>
                </a:solidFill>
                <a:effectLst/>
                <a:uLnTx/>
                <a:uFillTx/>
                <a:latin typeface="+mn-ea"/>
                <a:cs typeface="宋体" panose="02010600030101010101" pitchFamily="2" charset="-122"/>
                <a:sym typeface="+mn-ea"/>
              </a:rPr>
              <a:t>女性</a:t>
            </a:r>
            <a:r>
              <a:rPr lang="en-US" altLang="zh-CN" sz="2000" noProof="0" dirty="0" smtClean="0">
                <a:ln>
                  <a:noFill/>
                </a:ln>
                <a:solidFill>
                  <a:srgbClr val="000000"/>
                </a:solidFill>
                <a:effectLst/>
                <a:uLnTx/>
                <a:uFillTx/>
                <a:latin typeface="+mn-ea"/>
                <a:cs typeface="宋体" panose="02010600030101010101" pitchFamily="2" charset="-122"/>
                <a:sym typeface="+mn-ea"/>
              </a:rPr>
              <a:t>110 </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140g/L</a:t>
            </a:r>
            <a:r>
              <a:rPr lang="zh-CN" altLang="en-US" sz="2000" noProof="0" dirty="0" smtClean="0">
                <a:ln>
                  <a:noFill/>
                </a:ln>
                <a:solidFill>
                  <a:srgbClr val="000000"/>
                </a:solidFill>
                <a:effectLst/>
                <a:uLnTx/>
                <a:uFillTx/>
                <a:latin typeface="+mn-ea"/>
                <a:cs typeface="宋体" panose="02010600030101010101" pitchFamily="2" charset="-122"/>
                <a:sym typeface="+mn-ea"/>
              </a:rPr>
              <a:t>。</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红细胞的数量和血红蛋白的含量，可随生理或病理状态的变化而改变。在剧烈运动之后或长期居住在高原地区的人，红细胞的数量会增加。</a:t>
            </a:r>
            <a:r>
              <a:rPr lang="zh-CN" altLang="en-US" sz="2000" noProof="0" dirty="0" smtClean="0">
                <a:ln>
                  <a:noFill/>
                </a:ln>
                <a:solidFill>
                  <a:srgbClr val="000000"/>
                </a:solidFill>
                <a:effectLst/>
                <a:uLnTx/>
                <a:uFillTx/>
                <a:latin typeface="+mn-ea"/>
                <a:cs typeface="宋体" panose="02010600030101010101" pitchFamily="2" charset="-122"/>
                <a:sym typeface="+mn-ea"/>
              </a:rPr>
              <a:t>红细胞的寿命约为</a:t>
            </a:r>
            <a:r>
              <a:rPr lang="en-US" altLang="zh-CN" sz="2000" noProof="0" dirty="0" smtClean="0">
                <a:ln>
                  <a:noFill/>
                </a:ln>
                <a:solidFill>
                  <a:srgbClr val="000000"/>
                </a:solidFill>
                <a:effectLst/>
                <a:uLnTx/>
                <a:uFillTx/>
                <a:latin typeface="+mn-ea"/>
                <a:cs typeface="宋体" panose="02010600030101010101" pitchFamily="2" charset="-122"/>
                <a:sym typeface="+mn-ea"/>
              </a:rPr>
              <a:t>120</a:t>
            </a:r>
            <a:r>
              <a:rPr lang="zh-CN" altLang="en-US" sz="2000" noProof="0" dirty="0" smtClean="0">
                <a:ln>
                  <a:noFill/>
                </a:ln>
                <a:solidFill>
                  <a:srgbClr val="000000"/>
                </a:solidFill>
                <a:effectLst/>
                <a:uLnTx/>
                <a:uFillTx/>
                <a:latin typeface="+mn-ea"/>
                <a:cs typeface="宋体" panose="02010600030101010101" pitchFamily="2" charset="-122"/>
                <a:sym typeface="+mn-ea"/>
              </a:rPr>
              <a:t>天，衰老的红细胞被肝、脾、骨髓等处的巨噬细胞所吞噬。</a:t>
            </a:r>
            <a:endParaRPr lang="zh-CN" altLang="en-US" sz="2000" noProof="0" dirty="0" smtClean="0">
              <a:ln>
                <a:noFill/>
              </a:ln>
              <a:solidFill>
                <a:srgbClr val="000000"/>
              </a:solidFill>
              <a:effectLst/>
              <a:uLnTx/>
              <a:uFillTx/>
              <a:latin typeface="+mn-ea"/>
              <a:cs typeface="宋体" panose="02010600030101010101" pitchFamily="2" charset="-122"/>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．白细胞  </a:t>
            </a:r>
            <a:r>
              <a:rPr lang="zh-CN" altLang="en-US" sz="2000" noProof="0" dirty="0" smtClean="0">
                <a:ln>
                  <a:noFill/>
                </a:ln>
                <a:solidFill>
                  <a:srgbClr val="000000"/>
                </a:solidFill>
                <a:effectLst/>
                <a:uLnTx/>
                <a:uFillTx/>
                <a:latin typeface="+mn-ea"/>
                <a:cs typeface="宋体" panose="02010600030101010101" pitchFamily="2" charset="-122"/>
                <a:sym typeface="+mn-ea"/>
              </a:rPr>
              <a:t>是</a:t>
            </a:r>
            <a:r>
              <a:rPr lang="zh-CN" altLang="en-US" sz="2000" noProof="0" dirty="0" smtClean="0">
                <a:ln>
                  <a:noFill/>
                </a:ln>
                <a:effectLst/>
                <a:uLnTx/>
                <a:uFillTx/>
                <a:latin typeface="+mn-ea"/>
                <a:cs typeface="宋体" panose="02010600030101010101" pitchFamily="2" charset="-122"/>
                <a:sym typeface="+mn-ea"/>
              </a:rPr>
              <a:t>无色有核的球形细胞，体积比红细胞大，能以变形运动穿出毛细血管进入结缔组织。</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根据白细胞的细胞质内有无颗粒，可将白细胞分为有粒白细胞和无粒白细胞两种。根据颗粒的嗜色性不同，前者又可分为</a:t>
            </a:r>
            <a:r>
              <a:rPr lang="zh-CN" altLang="en-US" sz="2000" noProof="0" dirty="0" smtClean="0">
                <a:ln>
                  <a:noFill/>
                </a:ln>
                <a:solidFill>
                  <a:srgbClr val="000000"/>
                </a:solidFill>
                <a:effectLst/>
                <a:uLnTx/>
                <a:uFillTx/>
                <a:latin typeface="+mn-ea"/>
                <a:cs typeface="宋体" panose="02010600030101010101" pitchFamily="2" charset="-122"/>
                <a:sym typeface="+mn-ea"/>
              </a:rPr>
              <a:t>中性粒细胞、嗜酸性粒细胞和</a:t>
            </a:r>
            <a:r>
              <a:rPr lang="zh-CN" altLang="en-US" sz="2000" noProof="0" dirty="0" smtClean="0">
                <a:ln>
                  <a:noFill/>
                </a:ln>
                <a:effectLst/>
                <a:uLnTx/>
                <a:uFillTx/>
                <a:latin typeface="+mn-ea"/>
                <a:cs typeface="Times New Roman" panose="02020603050405020304" pitchFamily="18" charset="0"/>
                <a:sym typeface="+mn-ea"/>
              </a:rPr>
              <a:t>嗜碱性粒细胞</a:t>
            </a:r>
            <a:r>
              <a:rPr lang="en-US" altLang="zh-CN" sz="2000" noProof="0" dirty="0" smtClean="0">
                <a:ln>
                  <a:noFill/>
                </a:ln>
                <a:effectLst/>
                <a:uLnTx/>
                <a:uFillTx/>
                <a:latin typeface="+mn-ea"/>
                <a:cs typeface="Times New Roman" panose="02020603050405020304" pitchFamily="18" charset="0"/>
                <a:sym typeface="+mn-ea"/>
              </a:rPr>
              <a:t>3</a:t>
            </a:r>
            <a:r>
              <a:rPr lang="zh-CN" altLang="en-US" sz="2000" noProof="0" dirty="0" smtClean="0">
                <a:ln>
                  <a:noFill/>
                </a:ln>
                <a:effectLst/>
                <a:uLnTx/>
                <a:uFillTx/>
                <a:latin typeface="+mn-ea"/>
                <a:cs typeface="Times New Roman" panose="02020603050405020304" pitchFamily="18" charset="0"/>
                <a:sym typeface="+mn-ea"/>
              </a:rPr>
              <a:t>种；后者分为单核细胞和</a:t>
            </a:r>
            <a:r>
              <a:rPr lang="zh-CN" altLang="en-US" sz="2000" noProof="0" dirty="0" smtClean="0">
                <a:ln>
                  <a:noFill/>
                </a:ln>
                <a:solidFill>
                  <a:srgbClr val="000000"/>
                </a:solidFill>
                <a:effectLst/>
                <a:uLnTx/>
                <a:uFillTx/>
                <a:latin typeface="+mn-ea"/>
                <a:cs typeface="宋体" panose="02010600030101010101" pitchFamily="2" charset="-122"/>
                <a:sym typeface="+mn-ea"/>
              </a:rPr>
              <a:t>淋巴细胞两种。</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1</a:t>
            </a:r>
            <a:r>
              <a:rPr lang="zh-CN" altLang="en-US" sz="2000" noProof="0" dirty="0" smtClean="0">
                <a:ln>
                  <a:noFill/>
                </a:ln>
                <a:solidFill>
                  <a:srgbClr val="000000"/>
                </a:solidFill>
                <a:effectLst/>
                <a:uLnTx/>
                <a:uFillTx/>
                <a:latin typeface="+mn-ea"/>
                <a:cs typeface="宋体" panose="02010600030101010101" pitchFamily="2" charset="-122"/>
                <a:sym typeface="+mn-ea"/>
              </a:rPr>
              <a:t>）中性粒细胞：细胞呈球形，直径</a:t>
            </a:r>
            <a:r>
              <a:rPr lang="en-US" altLang="zh-CN" sz="2000" noProof="0" dirty="0" smtClean="0">
                <a:ln>
                  <a:noFill/>
                </a:ln>
                <a:solidFill>
                  <a:srgbClr val="000000"/>
                </a:solidFill>
                <a:effectLst/>
                <a:uLnTx/>
                <a:uFillTx/>
                <a:latin typeface="+mn-ea"/>
                <a:cs typeface="宋体" panose="02010600030101010101" pitchFamily="2" charset="-122"/>
                <a:sym typeface="+mn-ea"/>
              </a:rPr>
              <a:t>10</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12</a:t>
            </a:r>
            <a:r>
              <a:rPr lang="en-US" altLang="zh-CN" sz="2000" noProof="0" dirty="0" smtClean="0">
                <a:ln>
                  <a:noFill/>
                </a:ln>
                <a:effectLst/>
                <a:uLnTx/>
                <a:uFillTx/>
                <a:latin typeface="+mn-ea"/>
                <a:cs typeface="Times New Roman" panose="02020603050405020304" pitchFamily="18" charset="0"/>
                <a:sym typeface="+mn-ea"/>
              </a:rPr>
              <a:t>μm</a:t>
            </a:r>
            <a:r>
              <a:rPr lang="zh-CN" altLang="en-US" sz="2000" noProof="0" dirty="0" smtClean="0">
                <a:ln>
                  <a:noFill/>
                </a:ln>
                <a:effectLst/>
                <a:uLnTx/>
                <a:uFillTx/>
                <a:latin typeface="+mn-ea"/>
                <a:cs typeface="Times New Roman" panose="02020603050405020304" pitchFamily="18" charset="0"/>
                <a:sym typeface="+mn-ea"/>
              </a:rPr>
              <a:t>，</a:t>
            </a:r>
            <a:r>
              <a:rPr lang="zh-CN" altLang="en-US" sz="2000" noProof="0" dirty="0" smtClean="0">
                <a:ln>
                  <a:noFill/>
                </a:ln>
                <a:solidFill>
                  <a:srgbClr val="000000"/>
                </a:solidFill>
                <a:effectLst/>
                <a:uLnTx/>
                <a:uFillTx/>
                <a:latin typeface="+mn-ea"/>
                <a:cs typeface="宋体" panose="02010600030101010101" pitchFamily="2" charset="-122"/>
                <a:sym typeface="+mn-ea"/>
              </a:rPr>
              <a:t>细胞核有杆状或分叶状，可有</a:t>
            </a:r>
            <a:r>
              <a:rPr lang="en-US" altLang="zh-CN" sz="2000" noProof="0" dirty="0" smtClean="0">
                <a:ln>
                  <a:noFill/>
                </a:ln>
                <a:solidFill>
                  <a:srgbClr val="000000"/>
                </a:solidFill>
                <a:effectLst/>
                <a:uLnTx/>
                <a:uFillTx/>
                <a:latin typeface="+mn-ea"/>
                <a:cs typeface="宋体" panose="02010600030101010101" pitchFamily="2" charset="-122"/>
                <a:sym typeface="+mn-ea"/>
              </a:rPr>
              <a:t>2</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5</a:t>
            </a:r>
            <a:r>
              <a:rPr lang="zh-CN" altLang="en-US" sz="2000" noProof="0" dirty="0" smtClean="0">
                <a:ln>
                  <a:noFill/>
                </a:ln>
                <a:solidFill>
                  <a:srgbClr val="000000"/>
                </a:solidFill>
                <a:effectLst/>
                <a:uLnTx/>
                <a:uFillTx/>
                <a:latin typeface="+mn-ea"/>
                <a:cs typeface="宋体" panose="02010600030101010101" pitchFamily="2" charset="-122"/>
                <a:sym typeface="+mn-ea"/>
              </a:rPr>
              <a:t>叶，叶间连有细丝，分叶越多越成熟；胞质中含有细小、分布均匀的淡紫色颗粒。中性粒细胞具有活跃的变形运动和吞噬功能，</a:t>
            </a:r>
            <a:r>
              <a:rPr lang="zh-CN" altLang="en-US" sz="2000" noProof="0" dirty="0" smtClean="0">
                <a:ln>
                  <a:noFill/>
                </a:ln>
                <a:effectLst/>
                <a:uLnTx/>
                <a:uFillTx/>
                <a:latin typeface="+mn-ea"/>
                <a:cs typeface="宋体" panose="02010600030101010101" pitchFamily="2" charset="-122"/>
                <a:sym typeface="+mn-ea"/>
              </a:rPr>
              <a:t>主要能吞噬细菌。</a:t>
            </a:r>
            <a:endParaRPr kumimoji="0" lang="en-US" altLang="zh-CN" sz="2000" b="0"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noProof="0" dirty="0" smtClean="0">
                <a:ln>
                  <a:noFill/>
                </a:ln>
                <a:effectLst/>
                <a:uLnTx/>
                <a:uFillTx/>
                <a:latin typeface="+mn-ea"/>
                <a:sym typeface="+mn-ea"/>
              </a:rPr>
              <a:t>（</a:t>
            </a:r>
            <a:r>
              <a:rPr lang="en-US" altLang="zh-CN" sz="2000" noProof="0" dirty="0" smtClean="0">
                <a:ln>
                  <a:noFill/>
                </a:ln>
                <a:effectLst/>
                <a:uLnTx/>
                <a:uFillTx/>
                <a:latin typeface="+mn-ea"/>
                <a:sym typeface="+mn-ea"/>
              </a:rPr>
              <a:t>2</a:t>
            </a:r>
            <a:r>
              <a:rPr lang="zh-CN" altLang="zh-CN" sz="2000" noProof="0" dirty="0" smtClean="0">
                <a:ln>
                  <a:noFill/>
                </a:ln>
                <a:effectLst/>
                <a:uLnTx/>
                <a:uFillTx/>
                <a:latin typeface="+mn-ea"/>
                <a:sym typeface="+mn-ea"/>
              </a:rPr>
              <a:t>）嗜酸性粒细胞：细胞呈球形，直径</a:t>
            </a:r>
            <a:r>
              <a:rPr lang="en-US" altLang="zh-CN" sz="2000" noProof="0" dirty="0" smtClean="0">
                <a:ln>
                  <a:noFill/>
                </a:ln>
                <a:effectLst/>
                <a:uLnTx/>
                <a:uFillTx/>
                <a:latin typeface="+mn-ea"/>
                <a:sym typeface="+mn-ea"/>
              </a:rPr>
              <a:t>10</a:t>
            </a:r>
            <a:r>
              <a:rPr lang="zh-CN" altLang="zh-CN" sz="2000" noProof="0" dirty="0" smtClean="0">
                <a:ln>
                  <a:noFill/>
                </a:ln>
                <a:effectLst/>
                <a:uLnTx/>
                <a:uFillTx/>
                <a:latin typeface="+mn-ea"/>
                <a:sym typeface="+mn-ea"/>
              </a:rPr>
              <a:t>～</a:t>
            </a:r>
            <a:r>
              <a:rPr lang="en-US" altLang="zh-CN" sz="2000" noProof="0" dirty="0" smtClean="0">
                <a:ln>
                  <a:noFill/>
                </a:ln>
                <a:effectLst/>
                <a:uLnTx/>
                <a:uFillTx/>
                <a:latin typeface="+mn-ea"/>
                <a:sym typeface="+mn-ea"/>
              </a:rPr>
              <a:t>15</a:t>
            </a:r>
            <a:r>
              <a:rPr lang="zh-CN" altLang="zh-CN" sz="2000" noProof="0" dirty="0" smtClean="0">
                <a:ln>
                  <a:noFill/>
                </a:ln>
                <a:effectLst/>
                <a:uLnTx/>
                <a:uFillTx/>
                <a:latin typeface="+mn-ea"/>
                <a:sym typeface="+mn-ea"/>
              </a:rPr>
              <a:t>μ</a:t>
            </a:r>
            <a:r>
              <a:rPr lang="en-US" altLang="zh-CN" sz="2000" noProof="0" dirty="0" smtClean="0">
                <a:ln>
                  <a:noFill/>
                </a:ln>
                <a:effectLst/>
                <a:uLnTx/>
                <a:uFillTx/>
                <a:latin typeface="+mn-ea"/>
                <a:sym typeface="+mn-ea"/>
              </a:rPr>
              <a:t>m</a:t>
            </a:r>
            <a:r>
              <a:rPr lang="zh-CN" altLang="zh-CN" sz="2000" noProof="0" dirty="0" smtClean="0">
                <a:ln>
                  <a:noFill/>
                </a:ln>
                <a:effectLst/>
                <a:uLnTx/>
                <a:uFillTx/>
                <a:latin typeface="+mn-ea"/>
                <a:sym typeface="+mn-ea"/>
              </a:rPr>
              <a:t>，细胞核分两叶，胞质中含有粗大的分布均匀的红色嗜酸性颗粒。颗粒内含有组胺酶、水解酶等，可以灭活肥大细胞和嗜碱性粒细胞所释放的组织胺和慢反应物质，从而减轻过敏反应。嗜酸性粒细胞还可以吞噬抗原抗体复合物，并杀灭寄生虫。在过敏性疾病或寄生虫感染时数量明显增加。</a:t>
            </a:r>
            <a:endParaRPr kumimoji="0" lang="en-US" alt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noProof="0" dirty="0" smtClean="0">
                <a:ln>
                  <a:noFill/>
                </a:ln>
                <a:effectLst/>
                <a:uLnTx/>
                <a:uFillTx/>
                <a:latin typeface="+mn-ea"/>
                <a:sym typeface="+mn-ea"/>
              </a:rPr>
              <a:t>（</a:t>
            </a:r>
            <a:r>
              <a:rPr lang="en-US" altLang="zh-CN" sz="2000" noProof="0" dirty="0" smtClean="0">
                <a:ln>
                  <a:noFill/>
                </a:ln>
                <a:effectLst/>
                <a:uLnTx/>
                <a:uFillTx/>
                <a:latin typeface="+mn-ea"/>
                <a:sym typeface="+mn-ea"/>
              </a:rPr>
              <a:t>3</a:t>
            </a:r>
            <a:r>
              <a:rPr lang="zh-CN" altLang="zh-CN" sz="2000" noProof="0" dirty="0" smtClean="0">
                <a:ln>
                  <a:noFill/>
                </a:ln>
                <a:effectLst/>
                <a:uLnTx/>
                <a:uFillTx/>
                <a:latin typeface="+mn-ea"/>
                <a:sym typeface="+mn-ea"/>
              </a:rPr>
              <a:t>）嗜碱性粒细胞：细胞呈球形，直径</a:t>
            </a:r>
            <a:r>
              <a:rPr lang="en-US" altLang="zh-CN" sz="2000" noProof="0" dirty="0" smtClean="0">
                <a:ln>
                  <a:noFill/>
                </a:ln>
                <a:effectLst/>
                <a:uLnTx/>
                <a:uFillTx/>
                <a:latin typeface="+mn-ea"/>
                <a:sym typeface="+mn-ea"/>
              </a:rPr>
              <a:t>10</a:t>
            </a:r>
            <a:r>
              <a:rPr lang="zh-CN" altLang="zh-CN" sz="2000" noProof="0" dirty="0" smtClean="0">
                <a:ln>
                  <a:noFill/>
                </a:ln>
                <a:effectLst/>
                <a:uLnTx/>
                <a:uFillTx/>
                <a:latin typeface="+mn-ea"/>
                <a:sym typeface="+mn-ea"/>
              </a:rPr>
              <a:t>～</a:t>
            </a:r>
            <a:r>
              <a:rPr lang="en-US" altLang="zh-CN" sz="2000" noProof="0" dirty="0" smtClean="0">
                <a:ln>
                  <a:noFill/>
                </a:ln>
                <a:effectLst/>
                <a:uLnTx/>
                <a:uFillTx/>
                <a:latin typeface="+mn-ea"/>
                <a:sym typeface="+mn-ea"/>
              </a:rPr>
              <a:t>12</a:t>
            </a:r>
            <a:r>
              <a:rPr lang="zh-CN" altLang="zh-CN" sz="2000" noProof="0" dirty="0" smtClean="0">
                <a:ln>
                  <a:noFill/>
                </a:ln>
                <a:effectLst/>
                <a:uLnTx/>
                <a:uFillTx/>
                <a:latin typeface="+mn-ea"/>
                <a:sym typeface="+mn-ea"/>
              </a:rPr>
              <a:t>μ</a:t>
            </a:r>
            <a:r>
              <a:rPr lang="en-US" altLang="zh-CN" sz="2000" noProof="0" dirty="0" smtClean="0">
                <a:ln>
                  <a:noFill/>
                </a:ln>
                <a:effectLst/>
                <a:uLnTx/>
                <a:uFillTx/>
                <a:latin typeface="+mn-ea"/>
                <a:sym typeface="+mn-ea"/>
              </a:rPr>
              <a:t>m</a:t>
            </a:r>
            <a:r>
              <a:rPr lang="zh-CN" altLang="zh-CN" sz="2000" noProof="0" dirty="0" smtClean="0">
                <a:ln>
                  <a:noFill/>
                </a:ln>
                <a:effectLst/>
                <a:uLnTx/>
                <a:uFillTx/>
                <a:latin typeface="+mn-ea"/>
                <a:sym typeface="+mn-ea"/>
              </a:rPr>
              <a:t>，细胞核呈</a:t>
            </a:r>
            <a:r>
              <a:rPr lang="en-US" altLang="zh-CN" sz="2000" noProof="0" dirty="0" smtClean="0">
                <a:ln>
                  <a:noFill/>
                </a:ln>
                <a:effectLst/>
                <a:uLnTx/>
                <a:uFillTx/>
                <a:latin typeface="+mn-ea"/>
                <a:sym typeface="+mn-ea"/>
              </a:rPr>
              <a:t>S</a:t>
            </a:r>
            <a:r>
              <a:rPr lang="zh-CN" altLang="zh-CN" sz="2000" noProof="0" dirty="0" smtClean="0">
                <a:ln>
                  <a:noFill/>
                </a:ln>
                <a:effectLst/>
                <a:uLnTx/>
                <a:uFillTx/>
                <a:latin typeface="+mn-ea"/>
                <a:sym typeface="+mn-ea"/>
              </a:rPr>
              <a:t>形或不规则形，着色较浅。胞质内含有大小不等、分布不均的嗜碱性颗粒，染成蓝紫色。颗粒内含有肝素、组胺和慢反应物质，可被快速释放。肝素具有抗凝血作用，组胺和慢反应物质可参与过敏反应。</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278765" y="3846830"/>
            <a:ext cx="3800475" cy="3011170"/>
          </a:xfrm>
          <a:prstGeom prst="rect">
            <a:avLst/>
          </a:prstGeom>
          <a:noFill/>
          <a:ln w="9525">
            <a:noFill/>
            <a:miter/>
          </a:ln>
          <a:effectLst>
            <a:outerShdw sx="999" sy="999" algn="ctr" rotWithShape="0">
              <a:srgbClr val="000000"/>
            </a:outerShdw>
          </a:effectLst>
        </p:spPr>
        <p:txBody>
          <a:bodyPr wrap="square" anchor="t">
            <a:noAutofit/>
          </a:bodyPr>
          <a:lstStyle/>
          <a:p>
            <a:pPr algn="just" fontAlgn="auto">
              <a:lnSpc>
                <a:spcPct val="130000"/>
              </a:lnSpc>
              <a:spcBef>
                <a:spcPts val="0"/>
              </a:spcBef>
              <a:spcAft>
                <a:spcPts val="0"/>
              </a:spcAft>
            </a:pPr>
            <a:r>
              <a:rPr lang="en-US" altLang="zh-CN" dirty="0" smtClean="0"/>
              <a:t>1.</a:t>
            </a:r>
            <a:r>
              <a:rPr lang="zh-CN" altLang="en-US" dirty="0" smtClean="0"/>
              <a:t>掌握上皮组织和结缔组织的结构特点；肌组织的分类、肌节的结构；神经元的形态结构和分类。</a:t>
            </a:r>
            <a:endParaRPr lang="zh-CN" altLang="en-US" dirty="0" smtClean="0"/>
          </a:p>
          <a:p>
            <a:pPr algn="just" fontAlgn="auto">
              <a:lnSpc>
                <a:spcPct val="130000"/>
              </a:lnSpc>
              <a:spcBef>
                <a:spcPts val="0"/>
              </a:spcBef>
              <a:spcAft>
                <a:spcPts val="0"/>
              </a:spcAft>
            </a:pPr>
            <a:r>
              <a:rPr lang="en-US" altLang="zh-CN" dirty="0" smtClean="0"/>
              <a:t>2.</a:t>
            </a:r>
            <a:r>
              <a:rPr lang="zh-CN" altLang="en-US" dirty="0" smtClean="0"/>
              <a:t>熟悉被覆上皮的分类及分布；疏松结缔组织的分类及结构特点；三种肌组织的微细结构特点。</a:t>
            </a:r>
            <a:endParaRPr lang="zh-CN" altLang="en-US" dirty="0" smtClean="0"/>
          </a:p>
          <a:p>
            <a:pPr algn="just" fontAlgn="auto">
              <a:lnSpc>
                <a:spcPct val="130000"/>
              </a:lnSpc>
              <a:spcBef>
                <a:spcPts val="0"/>
              </a:spcBef>
              <a:spcAft>
                <a:spcPts val="0"/>
              </a:spcAft>
            </a:pPr>
            <a:r>
              <a:rPr lang="en-US" altLang="zh-CN" dirty="0" smtClean="0"/>
              <a:t>3.</a:t>
            </a:r>
            <a:r>
              <a:rPr lang="zh-CN" altLang="en-US" dirty="0" smtClean="0"/>
              <a:t>了解软骨组织和骨组织、神经胶质细胞和神经末梢的分类。</a:t>
            </a:r>
            <a:endParaRPr lang="zh-CN" altLang="en-US" dirty="0" smtClean="0"/>
          </a:p>
        </p:txBody>
      </p:sp>
      <p:sp>
        <p:nvSpPr>
          <p:cNvPr id="5" name="文本框 22"/>
          <p:cNvSpPr txBox="1"/>
          <p:nvPr/>
        </p:nvSpPr>
        <p:spPr>
          <a:xfrm flipH="1">
            <a:off x="4458335" y="4088765"/>
            <a:ext cx="3396615" cy="274828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a:t>
            </a:r>
            <a:r>
              <a:rPr lang="zh-CN" altLang="en-US" dirty="0" smtClean="0"/>
              <a:t>能够描述血液中各类细胞的正常值，并与临床疾病的发生联系起来，培养理论联系临床的能力。</a:t>
            </a:r>
            <a:endParaRPr lang="zh-CN" altLang="en-US" dirty="0" smtClean="0"/>
          </a:p>
          <a:p>
            <a:pPr algn="just" fontAlgn="auto">
              <a:lnSpc>
                <a:spcPct val="120000"/>
              </a:lnSpc>
              <a:spcBef>
                <a:spcPts val="0"/>
              </a:spcBef>
              <a:spcAft>
                <a:spcPts val="0"/>
              </a:spcAft>
            </a:pPr>
            <a:r>
              <a:rPr lang="en-US" altLang="zh-CN" dirty="0" smtClean="0"/>
              <a:t>2.</a:t>
            </a:r>
            <a:r>
              <a:rPr lang="zh-CN" altLang="en-US" dirty="0" smtClean="0"/>
              <a:t>能够描述</a:t>
            </a:r>
            <a:r>
              <a:rPr lang="en-US" altLang="zh-CN" dirty="0" smtClean="0"/>
              <a:t>“</a:t>
            </a:r>
            <a:r>
              <a:rPr lang="zh-CN" altLang="en-US" dirty="0" smtClean="0"/>
              <a:t>贫血</a:t>
            </a:r>
            <a:r>
              <a:rPr lang="en-US" altLang="zh-CN" dirty="0" smtClean="0"/>
              <a:t>”</a:t>
            </a:r>
            <a:r>
              <a:rPr lang="zh-CN" altLang="en-US" dirty="0" smtClean="0"/>
              <a:t>的临床症状及诊断标准，培养临床思维。</a:t>
            </a:r>
            <a:endParaRPr lang="zh-CN" altLang="en-US" dirty="0" smtClean="0"/>
          </a:p>
          <a:p>
            <a:pPr algn="just" fontAlgn="auto">
              <a:lnSpc>
                <a:spcPct val="120000"/>
              </a:lnSpc>
              <a:spcBef>
                <a:spcPts val="0"/>
              </a:spcBef>
              <a:spcAft>
                <a:spcPts val="0"/>
              </a:spcAft>
            </a:pPr>
            <a:r>
              <a:rPr lang="en-US" altLang="zh-CN" dirty="0" smtClean="0"/>
              <a:t>3. </a:t>
            </a:r>
            <a:r>
              <a:rPr lang="zh-CN" altLang="en-US" dirty="0" smtClean="0"/>
              <a:t>熟悉血涂片的制作步骤，掌握显微镜下观察血细胞的方法，培养实践动手能力。</a:t>
            </a:r>
            <a:endParaRPr lang="zh-CN" altLang="en-US" dirty="0" smtClean="0"/>
          </a:p>
        </p:txBody>
      </p:sp>
      <p:sp>
        <p:nvSpPr>
          <p:cNvPr id="6" name="文本框 22"/>
          <p:cNvSpPr txBox="1"/>
          <p:nvPr/>
        </p:nvSpPr>
        <p:spPr>
          <a:xfrm flipH="1">
            <a:off x="8178165" y="4088765"/>
            <a:ext cx="3425190"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sym typeface="+mn-ea"/>
              </a:rPr>
              <a:t>1.</a:t>
            </a:r>
            <a:r>
              <a:rPr lang="zh-CN" altLang="en-US" dirty="0" smtClean="0">
                <a:sym typeface="+mn-ea"/>
              </a:rPr>
              <a:t>培养学生</a:t>
            </a:r>
            <a:r>
              <a:rPr lang="zh-CN" altLang="en-US" dirty="0" smtClean="0">
                <a:sym typeface="+mn-ea"/>
              </a:rPr>
              <a:t>积极探索、永不言弃的科学精神。</a:t>
            </a:r>
            <a:endParaRPr lang="zh-CN" altLang="en-US" dirty="0" smtClean="0">
              <a:sym typeface="+mn-ea"/>
            </a:endParaRPr>
          </a:p>
          <a:p>
            <a:pPr algn="just" fontAlgn="auto">
              <a:lnSpc>
                <a:spcPct val="120000"/>
              </a:lnSpc>
              <a:spcBef>
                <a:spcPts val="0"/>
              </a:spcBef>
              <a:spcAft>
                <a:spcPts val="0"/>
              </a:spcAft>
            </a:pPr>
            <a:r>
              <a:rPr lang="en-US" altLang="zh-CN" dirty="0" smtClean="0">
                <a:sym typeface="+mn-ea"/>
              </a:rPr>
              <a:t>2.</a:t>
            </a:r>
            <a:r>
              <a:rPr lang="zh-CN" altLang="en-US" dirty="0" smtClean="0">
                <a:sym typeface="+mn-ea"/>
              </a:rPr>
              <a:t>通过案例分析，培养学生严谨细致的工作态度。</a:t>
            </a:r>
            <a:endParaRPr lang="zh-CN" altLang="en-US" dirty="0" smtClean="0">
              <a:sym typeface="+mn-ea"/>
            </a:endParaRPr>
          </a:p>
          <a:p>
            <a:pPr algn="just" fontAlgn="auto">
              <a:lnSpc>
                <a:spcPct val="120000"/>
              </a:lnSpc>
              <a:spcBef>
                <a:spcPts val="0"/>
              </a:spcBef>
              <a:spcAft>
                <a:spcPts val="0"/>
              </a:spcAft>
            </a:pPr>
            <a:r>
              <a:rPr lang="en-US" altLang="zh-CN" dirty="0" smtClean="0">
                <a:sym typeface="+mn-ea"/>
              </a:rPr>
              <a:t>3.</a:t>
            </a:r>
            <a:r>
              <a:rPr lang="zh-CN" altLang="en-US" dirty="0" smtClean="0">
                <a:sym typeface="+mn-ea"/>
              </a:rPr>
              <a:t>了解</a:t>
            </a:r>
            <a:r>
              <a:rPr lang="en-US" altLang="zh-CN" dirty="0" smtClean="0">
                <a:sym typeface="+mn-ea"/>
              </a:rPr>
              <a:t>“</a:t>
            </a:r>
            <a:r>
              <a:rPr lang="zh-CN" altLang="en-US" dirty="0" smtClean="0">
                <a:sym typeface="+mn-ea"/>
              </a:rPr>
              <a:t>无偿献血</a:t>
            </a:r>
            <a:r>
              <a:rPr lang="en-US" altLang="zh-CN" dirty="0" smtClean="0">
                <a:sym typeface="+mn-ea"/>
              </a:rPr>
              <a:t>”</a:t>
            </a:r>
            <a:r>
              <a:rPr lang="zh-CN" altLang="en-US" dirty="0" smtClean="0">
                <a:sym typeface="+mn-ea"/>
              </a:rPr>
              <a:t>的相关知识，培养无私奉献、救死扶伤的精神。</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4</a:t>
            </a:r>
            <a:r>
              <a:rPr lang="zh-CN" altLang="en-US" sz="2000" noProof="0" dirty="0" smtClean="0">
                <a:ln>
                  <a:noFill/>
                </a:ln>
                <a:solidFill>
                  <a:srgbClr val="000000"/>
                </a:solidFill>
                <a:effectLst/>
                <a:uLnTx/>
                <a:uFillTx/>
                <a:latin typeface="+mn-ea"/>
                <a:cs typeface="宋体" panose="02010600030101010101" pitchFamily="2" charset="-122"/>
                <a:sym typeface="+mn-ea"/>
              </a:rPr>
              <a:t>）单核细胞：是白细胞中体积最大的细胞，直径</a:t>
            </a:r>
            <a:r>
              <a:rPr lang="en-US" altLang="zh-CN" sz="2000" noProof="0" dirty="0" smtClean="0">
                <a:ln>
                  <a:noFill/>
                </a:ln>
                <a:solidFill>
                  <a:srgbClr val="000000"/>
                </a:solidFill>
                <a:effectLst/>
                <a:uLnTx/>
                <a:uFillTx/>
                <a:latin typeface="+mn-ea"/>
                <a:cs typeface="宋体" panose="02010600030101010101" pitchFamily="2" charset="-122"/>
                <a:sym typeface="+mn-ea"/>
              </a:rPr>
              <a:t>14</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20μm</a:t>
            </a:r>
            <a:r>
              <a:rPr lang="zh-CN" altLang="en-US" sz="2000" noProof="0" dirty="0" smtClean="0">
                <a:ln>
                  <a:noFill/>
                </a:ln>
                <a:solidFill>
                  <a:srgbClr val="000000"/>
                </a:solidFill>
                <a:effectLst/>
                <a:uLnTx/>
                <a:uFillTx/>
                <a:latin typeface="+mn-ea"/>
                <a:cs typeface="宋体" panose="02010600030101010101" pitchFamily="2" charset="-122"/>
                <a:sym typeface="+mn-ea"/>
              </a:rPr>
              <a:t>，呈圆形或椭圆形，细胞核形态多样，呈肾形、马蹄形或不规则形。胞质较多，呈弱嗜碱性，胞质中含有许多细小的嗜天青颗粒，使胞质染成深浅不匀的灰蓝色。单核细胞具有活跃的变形运动和一定的吞噬功能。它在血流中停留</a:t>
            </a:r>
            <a:r>
              <a:rPr lang="en-US" altLang="zh-CN" sz="2000" noProof="0" dirty="0" smtClean="0">
                <a:ln>
                  <a:noFill/>
                </a:ln>
                <a:solidFill>
                  <a:srgbClr val="000000"/>
                </a:solidFill>
                <a:effectLst/>
                <a:uLnTx/>
                <a:uFillTx/>
                <a:latin typeface="+mn-ea"/>
                <a:cs typeface="宋体" panose="02010600030101010101" pitchFamily="2" charset="-122"/>
                <a:sym typeface="+mn-ea"/>
              </a:rPr>
              <a:t>1</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2</a:t>
            </a:r>
            <a:r>
              <a:rPr lang="zh-CN" altLang="en-US" sz="2000" noProof="0" dirty="0" smtClean="0">
                <a:ln>
                  <a:noFill/>
                </a:ln>
                <a:solidFill>
                  <a:srgbClr val="000000"/>
                </a:solidFill>
                <a:effectLst/>
                <a:uLnTx/>
                <a:uFillTx/>
                <a:latin typeface="+mn-ea"/>
                <a:cs typeface="宋体" panose="02010600030101010101" pitchFamily="2" charset="-122"/>
                <a:sym typeface="+mn-ea"/>
              </a:rPr>
              <a:t>天后，穿出毛细血管进入结缔组织，转化为巨噬细胞。</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5</a:t>
            </a:r>
            <a:r>
              <a:rPr lang="zh-CN" altLang="en-US" sz="2000" noProof="0" dirty="0" smtClean="0">
                <a:ln>
                  <a:noFill/>
                </a:ln>
                <a:solidFill>
                  <a:srgbClr val="000000"/>
                </a:solidFill>
                <a:effectLst/>
                <a:uLnTx/>
                <a:uFillTx/>
                <a:latin typeface="+mn-ea"/>
                <a:cs typeface="宋体" panose="02010600030101010101" pitchFamily="2" charset="-122"/>
                <a:sym typeface="+mn-ea"/>
              </a:rPr>
              <a:t>）淋巴细胞：细胞呈圆形或椭圆形，大小不等，分为大、中、小三种，直径在</a:t>
            </a:r>
            <a:r>
              <a:rPr lang="en-US" altLang="zh-CN" sz="2000" noProof="0" dirty="0" smtClean="0">
                <a:ln>
                  <a:noFill/>
                </a:ln>
                <a:solidFill>
                  <a:srgbClr val="000000"/>
                </a:solidFill>
                <a:effectLst/>
                <a:uLnTx/>
                <a:uFillTx/>
                <a:latin typeface="+mn-ea"/>
                <a:cs typeface="宋体" panose="02010600030101010101" pitchFamily="2" charset="-122"/>
                <a:sym typeface="+mn-ea"/>
              </a:rPr>
              <a:t>6</a:t>
            </a:r>
            <a:r>
              <a:rPr lang="zh-CN" altLang="en-US" sz="2000" noProof="0" dirty="0" smtClean="0">
                <a:ln>
                  <a:noFill/>
                </a:ln>
                <a:solidFill>
                  <a:srgbClr val="000000"/>
                </a:solidFill>
                <a:effectLst/>
                <a:uLnTx/>
                <a:uFillTx/>
                <a:latin typeface="+mn-ea"/>
                <a:cs typeface="宋体" panose="02010600030101010101" pitchFamily="2" charset="-122"/>
                <a:sym typeface="+mn-ea"/>
              </a:rPr>
              <a:t>～</a:t>
            </a:r>
            <a:r>
              <a:rPr lang="en-US" altLang="zh-CN" sz="2000" noProof="0" dirty="0" smtClean="0">
                <a:ln>
                  <a:noFill/>
                </a:ln>
                <a:solidFill>
                  <a:srgbClr val="000000"/>
                </a:solidFill>
                <a:effectLst/>
                <a:uLnTx/>
                <a:uFillTx/>
                <a:latin typeface="+mn-ea"/>
                <a:cs typeface="宋体" panose="02010600030101010101" pitchFamily="2" charset="-122"/>
                <a:sym typeface="+mn-ea"/>
              </a:rPr>
              <a:t>16μm</a:t>
            </a:r>
            <a:r>
              <a:rPr lang="zh-CN" altLang="en-US" sz="2000" noProof="0" dirty="0" smtClean="0">
                <a:ln>
                  <a:noFill/>
                </a:ln>
                <a:solidFill>
                  <a:srgbClr val="000000"/>
                </a:solidFill>
                <a:effectLst/>
                <a:uLnTx/>
                <a:uFillTx/>
                <a:latin typeface="+mn-ea"/>
                <a:cs typeface="宋体" panose="02010600030101010101" pitchFamily="2" charset="-122"/>
                <a:sym typeface="+mn-ea"/>
              </a:rPr>
              <a:t>之间，小淋巴细胞数量最多。细胞核呈圆形，一侧常有凹陷，染色深，占细胞大部分；胞质少，被染成天蓝色。</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solidFill>
                  <a:srgbClr val="000000"/>
                </a:solidFill>
                <a:effectLst/>
                <a:uLnTx/>
                <a:uFillTx/>
                <a:latin typeface="+mn-ea"/>
                <a:cs typeface="宋体" panose="02010600030101010101" pitchFamily="2" charset="-122"/>
                <a:sym typeface="+mn-ea"/>
              </a:rPr>
              <a:t>根</a:t>
            </a:r>
            <a:r>
              <a:rPr lang="zh-CN" altLang="en-US" sz="2000" noProof="0" dirty="0" smtClean="0">
                <a:ln>
                  <a:noFill/>
                </a:ln>
                <a:effectLst/>
                <a:uLnTx/>
                <a:uFillTx/>
                <a:latin typeface="+mn-ea"/>
                <a:cs typeface="宋体" panose="02010600030101010101" pitchFamily="2" charset="-122"/>
                <a:sym typeface="+mn-ea"/>
              </a:rPr>
              <a:t>据淋巴细胞的发生部位、表面特征、寿命长短和免疫功能的不同，可分为胸腺依赖淋巴细胞（</a:t>
            </a:r>
            <a:r>
              <a:rPr lang="en-US" altLang="zh-CN" sz="2000" noProof="0" dirty="0" smtClean="0">
                <a:ln>
                  <a:noFill/>
                </a:ln>
                <a:effectLst/>
                <a:uLnTx/>
                <a:uFillTx/>
                <a:latin typeface="+mn-ea"/>
                <a:cs typeface="宋体" panose="02010600030101010101" pitchFamily="2" charset="-122"/>
                <a:sym typeface="+mn-ea"/>
              </a:rPr>
              <a:t>T</a:t>
            </a:r>
            <a:r>
              <a:rPr lang="zh-CN" altLang="en-US" sz="2000" noProof="0" dirty="0" smtClean="0">
                <a:ln>
                  <a:noFill/>
                </a:ln>
                <a:effectLst/>
                <a:uLnTx/>
                <a:uFillTx/>
                <a:latin typeface="+mn-ea"/>
                <a:cs typeface="宋体" panose="02010600030101010101" pitchFamily="2" charset="-122"/>
                <a:sym typeface="+mn-ea"/>
              </a:rPr>
              <a:t>淋巴细胞）、骨髓依赖淋巴细胞（</a:t>
            </a:r>
            <a:r>
              <a:rPr lang="en-US" altLang="zh-CN" sz="2000" noProof="0" dirty="0" smtClean="0">
                <a:ln>
                  <a:noFill/>
                </a:ln>
                <a:effectLst/>
                <a:uLnTx/>
                <a:uFillTx/>
                <a:latin typeface="+mn-ea"/>
                <a:cs typeface="宋体" panose="02010600030101010101" pitchFamily="2" charset="-122"/>
                <a:sym typeface="+mn-ea"/>
              </a:rPr>
              <a:t>B</a:t>
            </a:r>
            <a:r>
              <a:rPr lang="zh-CN" altLang="en-US" sz="2000" noProof="0" dirty="0" smtClean="0">
                <a:ln>
                  <a:noFill/>
                </a:ln>
                <a:effectLst/>
                <a:uLnTx/>
                <a:uFillTx/>
                <a:latin typeface="+mn-ea"/>
                <a:cs typeface="宋体" panose="02010600030101010101" pitchFamily="2" charset="-122"/>
                <a:sym typeface="+mn-ea"/>
              </a:rPr>
              <a:t>淋巴细胞）等。</a:t>
            </a:r>
            <a:r>
              <a:rPr lang="en-US" altLang="zh-CN" sz="2000" noProof="0" dirty="0" smtClean="0">
                <a:ln>
                  <a:noFill/>
                </a:ln>
                <a:effectLst/>
                <a:uLnTx/>
                <a:uFillTx/>
                <a:latin typeface="+mn-ea"/>
                <a:cs typeface="宋体" panose="02010600030101010101" pitchFamily="2" charset="-122"/>
                <a:sym typeface="+mn-ea"/>
              </a:rPr>
              <a:t>T</a:t>
            </a:r>
            <a:r>
              <a:rPr lang="zh-CN" altLang="en-US" sz="2000" noProof="0" dirty="0" smtClean="0">
                <a:ln>
                  <a:noFill/>
                </a:ln>
                <a:effectLst/>
                <a:uLnTx/>
                <a:uFillTx/>
                <a:latin typeface="+mn-ea"/>
                <a:cs typeface="宋体" panose="02010600030101010101" pitchFamily="2" charset="-122"/>
                <a:sym typeface="+mn-ea"/>
              </a:rPr>
              <a:t>淋巴细胞参与细胞免疫； </a:t>
            </a:r>
            <a:r>
              <a:rPr lang="en-US" altLang="zh-CN" sz="2000" noProof="0" dirty="0" smtClean="0">
                <a:ln>
                  <a:noFill/>
                </a:ln>
                <a:effectLst/>
                <a:uLnTx/>
                <a:uFillTx/>
                <a:latin typeface="+mn-ea"/>
                <a:cs typeface="宋体" panose="02010600030101010101" pitchFamily="2" charset="-122"/>
                <a:sym typeface="+mn-ea"/>
              </a:rPr>
              <a:t>B</a:t>
            </a:r>
            <a:r>
              <a:rPr lang="zh-CN" altLang="en-US" sz="2000" noProof="0" dirty="0" smtClean="0">
                <a:ln>
                  <a:noFill/>
                </a:ln>
                <a:effectLst/>
                <a:uLnTx/>
                <a:uFillTx/>
                <a:latin typeface="+mn-ea"/>
                <a:cs typeface="宋体" panose="02010600030101010101" pitchFamily="2" charset="-122"/>
                <a:sym typeface="+mn-ea"/>
              </a:rPr>
              <a:t>淋巴细胞参与体液免疫。</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dirty="0">
                <a:latin typeface="Arial" panose="020B0604020202020204" pitchFamily="34" charset="0"/>
                <a:sym typeface="+mn-ea"/>
              </a:rPr>
              <a:t>3</a:t>
            </a:r>
            <a:r>
              <a:rPr lang="zh-CN" altLang="zh-CN" sz="2000" dirty="0">
                <a:latin typeface="Arial" panose="020B0604020202020204" pitchFamily="34" charset="0"/>
                <a:sym typeface="+mn-ea"/>
              </a:rPr>
              <a:t>．血小板</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是从骨髓巨核细胞脱落的细胞质碎块。血小板呈双凸圆盘状，直径</a:t>
            </a:r>
            <a:r>
              <a:rPr lang="en-US" altLang="zh-CN" sz="2000" dirty="0">
                <a:latin typeface="Arial" panose="020B0604020202020204" pitchFamily="34" charset="0"/>
                <a:sym typeface="+mn-ea"/>
              </a:rPr>
              <a:t>2</a:t>
            </a:r>
            <a:r>
              <a:rPr lang="zh-CN" altLang="zh-CN" sz="2000" dirty="0">
                <a:latin typeface="Arial" panose="020B0604020202020204" pitchFamily="34" charset="0"/>
                <a:sym typeface="+mn-ea"/>
              </a:rPr>
              <a:t>～</a:t>
            </a:r>
            <a:r>
              <a:rPr lang="en-US" altLang="zh-CN" sz="2000" dirty="0">
                <a:latin typeface="Arial" panose="020B0604020202020204" pitchFamily="34" charset="0"/>
                <a:sym typeface="+mn-ea"/>
              </a:rPr>
              <a:t>4</a:t>
            </a:r>
            <a:r>
              <a:rPr lang="zh-CN" altLang="zh-CN" sz="2000" dirty="0">
                <a:latin typeface="Arial" panose="020B0604020202020204" pitchFamily="34" charset="0"/>
                <a:sym typeface="+mn-ea"/>
              </a:rPr>
              <a:t>μ</a:t>
            </a:r>
            <a:r>
              <a:rPr lang="en-US" altLang="zh-CN" sz="2000" dirty="0">
                <a:latin typeface="Arial" panose="020B0604020202020204" pitchFamily="34" charset="0"/>
                <a:sym typeface="+mn-ea"/>
              </a:rPr>
              <a:t>m</a:t>
            </a:r>
            <a:r>
              <a:rPr lang="zh-CN" altLang="zh-CN" sz="2000" dirty="0">
                <a:latin typeface="Arial" panose="020B0604020202020204" pitchFamily="34" charset="0"/>
                <a:sym typeface="+mn-ea"/>
              </a:rPr>
              <a:t>，无细胞核，表面有完整的细胞膜。在血涂片中，血小板常集结成群，形状不规则，中央部呈蓝紫色的颗粒区，周围部为浅蓝色的透明区。血小板的功能是参与止血和凝血。</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肌组织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0770" y="593090"/>
            <a:ext cx="10321290" cy="4105275"/>
          </a:xfrm>
          <a:prstGeom prst="rect">
            <a:avLst/>
          </a:prstGeom>
          <a:noFill/>
        </p:spPr>
        <p:txBody>
          <a:bodyPr wrap="square" rtlCol="0" anchor="ctr" anchorCtr="0">
            <a:noAutofit/>
          </a:bodyPr>
          <a:p>
            <a:pPr indent="266700" eaLnBrk="0" hangingPunct="0"/>
            <a:r>
              <a:rPr lang="en-US" altLang="zh-CN" sz="2000" dirty="0">
                <a:latin typeface="Times New Roman" panose="02020603050405020304" pitchFamily="18" charset="0"/>
                <a:cs typeface="Times New Roman" panose="02020603050405020304" pitchFamily="18" charset="0"/>
                <a:sym typeface="+mn-ea"/>
              </a:rPr>
              <a:t>    </a:t>
            </a:r>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肌组织主要由具有收缩功能的肌细胞构成，肌细胞间有少量的结缔组织、血管、淋巴管和神经。肌细胞细长呈纤维状，又称肌纤维；细胞膜称为肌膜；细胞质称为肌浆。肌浆内含有大量的肌丝，肌丝是肌纤维收缩和舒张的物质基础。根据结构、功能及分布的不同，肌组织分为骨骼肌、心肌和平滑肌</a:t>
            </a:r>
            <a:r>
              <a:rPr lang="en-US" altLang="zh-CN" sz="2000" dirty="0">
                <a:latin typeface="Arial" panose="020B0604020202020204" pitchFamily="34" charset="0"/>
                <a:sym typeface="+mn-ea"/>
              </a:rPr>
              <a:t>3</a:t>
            </a:r>
            <a:r>
              <a:rPr lang="zh-CN" altLang="zh-CN" sz="2000" dirty="0">
                <a:latin typeface="Arial" panose="020B0604020202020204" pitchFamily="34" charset="0"/>
                <a:sym typeface="+mn-ea"/>
              </a:rPr>
              <a:t>类。</a:t>
            </a:r>
            <a:endParaRPr lang="zh-CN" altLang="en-US" sz="2000" dirty="0">
              <a:latin typeface="Arial" panose="020B0604020202020204" pitchFamily="34" charset="0"/>
            </a:endParaRPr>
          </a:p>
          <a:p>
            <a:pPr indent="266700" eaLnBrk="0" hangingPunct="0"/>
            <a:r>
              <a:rPr lang="zh-CN" altLang="en-US" sz="2000" dirty="0">
                <a:latin typeface="Arial" panose="020B0604020202020204" pitchFamily="34" charset="0"/>
                <a:sym typeface="+mn-ea"/>
              </a:rPr>
              <a:t> </a:t>
            </a:r>
            <a:endParaRPr lang="zh-CN" altLang="en-US" sz="2000" dirty="0">
              <a:latin typeface="Arial" panose="020B0604020202020204" pitchFamily="34" charset="0"/>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Arial" panose="020B0604020202020204" pitchFamily="34" charset="0"/>
            </a:endParaRPr>
          </a:p>
          <a:p>
            <a:pPr indent="266700" eaLnBrk="0" hangingPunct="0"/>
            <a:endParaRPr lang="zh-CN" altLang="en-US" sz="2000" dirty="0">
              <a:latin typeface="Arial" panose="020B0604020202020204" pitchFamily="34" charset="0"/>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一、骨骼肌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9349740" cy="98488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Times New Roman" panose="02020603050405020304" pitchFamily="18" charset="0"/>
                <a:sym typeface="+mn-ea"/>
              </a:rPr>
              <a:t> </a:t>
            </a:r>
            <a:r>
              <a:rPr lang="zh-CN" altLang="en-US" sz="2000" noProof="0" dirty="0" smtClean="0">
                <a:ln>
                  <a:noFill/>
                </a:ln>
                <a:effectLst/>
                <a:uLnTx/>
                <a:uFillTx/>
                <a:latin typeface="+mn-ea"/>
                <a:cs typeface="Times New Roman" panose="02020603050405020304" pitchFamily="18" charset="0"/>
                <a:sym typeface="+mn-ea"/>
              </a:rPr>
              <a:t>骨骼肌都附着在骨骼上，</a:t>
            </a:r>
            <a:r>
              <a:rPr lang="zh-CN" altLang="en-US" sz="2000" noProof="0" dirty="0" smtClean="0">
                <a:ln>
                  <a:noFill/>
                </a:ln>
                <a:solidFill>
                  <a:srgbClr val="000000"/>
                </a:solidFill>
                <a:effectLst/>
                <a:uLnTx/>
                <a:uFillTx/>
                <a:latin typeface="+mn-ea"/>
                <a:cs typeface="宋体" panose="02010600030101010101" pitchFamily="2" charset="-122"/>
                <a:sym typeface="+mn-ea"/>
              </a:rPr>
              <a:t>每块骨骼肌都由许多平行排列的骨骼肌纤维组成。骨骼肌</a:t>
            </a:r>
            <a:r>
              <a:rPr lang="zh-CN" altLang="en-US" sz="2000" noProof="0" dirty="0" smtClean="0">
                <a:ln>
                  <a:noFill/>
                </a:ln>
                <a:effectLst/>
                <a:uLnTx/>
                <a:uFillTx/>
                <a:latin typeface="+mn-ea"/>
                <a:cs typeface="宋体" panose="02010600030101010101" pitchFamily="2" charset="-122"/>
                <a:sym typeface="+mn-ea"/>
              </a:rPr>
              <a:t>纤维受躯体运动神经支配，</a:t>
            </a:r>
            <a:r>
              <a:rPr lang="zh-CN" altLang="en-US" sz="2000" noProof="0" dirty="0" smtClean="0">
                <a:ln>
                  <a:noFill/>
                </a:ln>
                <a:effectLst/>
                <a:uLnTx/>
                <a:uFillTx/>
                <a:latin typeface="+mn-ea"/>
                <a:cs typeface="Times New Roman" panose="02020603050405020304" pitchFamily="18" charset="0"/>
                <a:sym typeface="+mn-ea"/>
              </a:rPr>
              <a:t>收缩快而有力，但易疲劳，属于随意肌</a:t>
            </a:r>
            <a:r>
              <a:rPr lang="zh-CN" altLang="en-US" sz="2000" noProof="0" dirty="0" smtClean="0">
                <a:ln>
                  <a:noFill/>
                </a:ln>
                <a:effectLst/>
                <a:uLnTx/>
                <a:uFillTx/>
                <a:latin typeface="+mn-ea"/>
                <a:sym typeface="+mn-ea"/>
              </a:rPr>
              <a:t> </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48131" name="图片 2" descr="2-19.jpg"/>
          <p:cNvPicPr>
            <a:picLocks noChangeAspect="1"/>
          </p:cNvPicPr>
          <p:nvPr/>
        </p:nvPicPr>
        <p:blipFill>
          <a:blip r:embed="rId5"/>
          <a:stretch>
            <a:fillRect/>
          </a:stretch>
        </p:blipFill>
        <p:spPr>
          <a:xfrm>
            <a:off x="2511425" y="2571115"/>
            <a:ext cx="5211445" cy="37846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一、骨骼肌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779905"/>
            <a:ext cx="9775190" cy="10820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骨骼肌纤维细长呈圆柱状，细胞核呈扁椭圆形，一条肌纤维可多达几十个甚至几百个细胞核，靠近肌膜。肌浆内含有沿肌纤维长轴排列的肌原纤维，每条肌原纤维上都有明暗相间的带，每个肌纤维内所有肌原纤维的明带和暗带互相对齐，使整个肌纤维呈现明暗相间的横纹，故骨骼肌又称横纹肌</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416560" y="791845"/>
            <a:ext cx="6096000" cy="398780"/>
          </a:xfrm>
          <a:prstGeom prst="rect">
            <a:avLst/>
          </a:prstGeom>
          <a:noFill/>
        </p:spPr>
        <p:txBody>
          <a:bodyPr wrap="square" rtlCol="0" anchor="t">
            <a:spAutoFit/>
          </a:bodyPr>
          <a:p>
            <a:r>
              <a:rPr lang="zh-CN" altLang="en-US" sz="2000" dirty="0">
                <a:latin typeface="Arial" panose="020B0604020202020204" pitchFamily="34" charset="0"/>
                <a:sym typeface="+mn-ea"/>
              </a:rPr>
              <a:t>（一）</a:t>
            </a:r>
            <a:r>
              <a:rPr lang="zh-CN" altLang="zh-CN" sz="2000" dirty="0">
                <a:latin typeface="Arial" panose="020B0604020202020204" pitchFamily="34" charset="0"/>
                <a:sym typeface="+mn-ea"/>
              </a:rPr>
              <a:t>骨骼肌纤维的微细结构</a:t>
            </a:r>
            <a:endParaRPr lang="zh-CN" altLang="zh-CN" sz="2000" dirty="0">
              <a:latin typeface="Arial" panose="020B0604020202020204" pitchFamily="34" charset="0"/>
              <a:sym typeface="+mn-ea"/>
            </a:endParaRPr>
          </a:p>
        </p:txBody>
      </p:sp>
      <p:pic>
        <p:nvPicPr>
          <p:cNvPr id="49154" name="图片 3" descr="2-20.jpg"/>
          <p:cNvPicPr>
            <a:picLocks noChangeAspect="1"/>
          </p:cNvPicPr>
          <p:nvPr/>
        </p:nvPicPr>
        <p:blipFill>
          <a:blip r:embed="rId5"/>
          <a:stretch>
            <a:fillRect/>
          </a:stretch>
        </p:blipFill>
        <p:spPr>
          <a:xfrm>
            <a:off x="2397125" y="2742565"/>
            <a:ext cx="5815330" cy="3535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一、骨骼肌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779905"/>
            <a:ext cx="9775190" cy="10820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肌原纤维的明带又称</a:t>
            </a:r>
            <a:r>
              <a:rPr lang="en-US" altLang="zh-CN" sz="2000" dirty="0">
                <a:latin typeface="Arial" panose="020B0604020202020204" pitchFamily="34" charset="0"/>
                <a:sym typeface="+mn-ea"/>
              </a:rPr>
              <a:t>I</a:t>
            </a:r>
            <a:r>
              <a:rPr lang="zh-CN" altLang="zh-CN" sz="2000" dirty="0">
                <a:latin typeface="Arial" panose="020B0604020202020204" pitchFamily="34" charset="0"/>
                <a:sym typeface="+mn-ea"/>
              </a:rPr>
              <a:t>带，暗带又称</a:t>
            </a:r>
            <a:r>
              <a:rPr lang="en-US" altLang="zh-CN" sz="2000" dirty="0">
                <a:latin typeface="Arial" panose="020B0604020202020204" pitchFamily="34" charset="0"/>
                <a:sym typeface="+mn-ea"/>
              </a:rPr>
              <a:t>A</a:t>
            </a:r>
            <a:r>
              <a:rPr lang="zh-CN" altLang="zh-CN" sz="2000" dirty="0">
                <a:latin typeface="Arial" panose="020B0604020202020204" pitchFamily="34" charset="0"/>
                <a:sym typeface="+mn-ea"/>
              </a:rPr>
              <a:t>带。暗带中央有一条浅色窄带，称</a:t>
            </a:r>
            <a:r>
              <a:rPr lang="en-US" altLang="zh-CN" sz="2000" dirty="0">
                <a:latin typeface="Arial" panose="020B0604020202020204" pitchFamily="34" charset="0"/>
                <a:sym typeface="+mn-ea"/>
              </a:rPr>
              <a:t>H</a:t>
            </a:r>
            <a:r>
              <a:rPr lang="zh-CN" altLang="zh-CN" sz="2000" dirty="0">
                <a:latin typeface="Arial" panose="020B0604020202020204" pitchFamily="34" charset="0"/>
                <a:sym typeface="+mn-ea"/>
              </a:rPr>
              <a:t>带，</a:t>
            </a:r>
            <a:r>
              <a:rPr lang="en-US" altLang="zh-CN" sz="2000" dirty="0">
                <a:latin typeface="Arial" panose="020B0604020202020204" pitchFamily="34" charset="0"/>
                <a:sym typeface="+mn-ea"/>
              </a:rPr>
              <a:t>H</a:t>
            </a:r>
            <a:r>
              <a:rPr lang="zh-CN" altLang="zh-CN" sz="2000" dirty="0">
                <a:latin typeface="Arial" panose="020B0604020202020204" pitchFamily="34" charset="0"/>
                <a:sym typeface="+mn-ea"/>
              </a:rPr>
              <a:t>带中央有一条深色的</a:t>
            </a:r>
            <a:r>
              <a:rPr lang="en-US" altLang="zh-CN" sz="2000" dirty="0">
                <a:latin typeface="Arial" panose="020B0604020202020204" pitchFamily="34" charset="0"/>
                <a:sym typeface="+mn-ea"/>
              </a:rPr>
              <a:t>M</a:t>
            </a:r>
            <a:r>
              <a:rPr lang="zh-CN" altLang="zh-CN" sz="2000" dirty="0">
                <a:latin typeface="Arial" panose="020B0604020202020204" pitchFamily="34" charset="0"/>
                <a:sym typeface="+mn-ea"/>
              </a:rPr>
              <a:t>线。明带中央有一条深色的</a:t>
            </a:r>
            <a:r>
              <a:rPr lang="en-US" altLang="zh-CN" sz="2000" dirty="0">
                <a:latin typeface="Arial" panose="020B0604020202020204" pitchFamily="34" charset="0"/>
                <a:sym typeface="+mn-ea"/>
              </a:rPr>
              <a:t>Z</a:t>
            </a:r>
            <a:r>
              <a:rPr lang="zh-CN" altLang="zh-CN" sz="2000" dirty="0">
                <a:latin typeface="Arial" panose="020B0604020202020204" pitchFamily="34" charset="0"/>
                <a:sym typeface="+mn-ea"/>
              </a:rPr>
              <a:t>线。相邻两条</a:t>
            </a:r>
            <a:r>
              <a:rPr lang="en-US" altLang="zh-CN" sz="2000" dirty="0">
                <a:latin typeface="Arial" panose="020B0604020202020204" pitchFamily="34" charset="0"/>
                <a:sym typeface="+mn-ea"/>
              </a:rPr>
              <a:t>Z</a:t>
            </a:r>
            <a:r>
              <a:rPr lang="zh-CN" altLang="zh-CN" sz="2000" dirty="0">
                <a:latin typeface="Arial" panose="020B0604020202020204" pitchFamily="34" charset="0"/>
                <a:sym typeface="+mn-ea"/>
              </a:rPr>
              <a:t>线之间的一段肌原纤维称为肌节。每个肌节都由</a:t>
            </a:r>
            <a:r>
              <a:rPr lang="en-US" altLang="zh-CN" sz="2000" dirty="0">
                <a:latin typeface="Arial" panose="020B0604020202020204" pitchFamily="34" charset="0"/>
                <a:sym typeface="+mn-ea"/>
              </a:rPr>
              <a:t>1</a:t>
            </a:r>
            <a:r>
              <a:rPr lang="zh-CN" altLang="zh-CN" sz="2000" dirty="0">
                <a:latin typeface="Arial" panose="020B0604020202020204" pitchFamily="34" charset="0"/>
                <a:sym typeface="+mn-ea"/>
              </a:rPr>
              <a:t>／</a:t>
            </a:r>
            <a:r>
              <a:rPr lang="en-US" altLang="zh-CN" sz="2000" dirty="0">
                <a:latin typeface="Arial" panose="020B0604020202020204" pitchFamily="34" charset="0"/>
                <a:sym typeface="+mn-ea"/>
              </a:rPr>
              <a:t>2I</a:t>
            </a:r>
            <a:r>
              <a:rPr lang="zh-CN" altLang="zh-CN" sz="2000" dirty="0">
                <a:latin typeface="Arial" panose="020B0604020202020204" pitchFamily="34" charset="0"/>
                <a:sym typeface="+mn-ea"/>
              </a:rPr>
              <a:t>带＋</a:t>
            </a:r>
            <a:r>
              <a:rPr lang="en-US" altLang="zh-CN" sz="2000" dirty="0">
                <a:latin typeface="Arial" panose="020B0604020202020204" pitchFamily="34" charset="0"/>
                <a:sym typeface="+mn-ea"/>
              </a:rPr>
              <a:t>A</a:t>
            </a:r>
            <a:r>
              <a:rPr lang="zh-CN" altLang="zh-CN" sz="2000" dirty="0">
                <a:latin typeface="Arial" panose="020B0604020202020204" pitchFamily="34" charset="0"/>
                <a:sym typeface="+mn-ea"/>
              </a:rPr>
              <a:t>带＋</a:t>
            </a:r>
            <a:r>
              <a:rPr lang="en-US" altLang="zh-CN" sz="2000" dirty="0">
                <a:latin typeface="Arial" panose="020B0604020202020204" pitchFamily="34" charset="0"/>
                <a:sym typeface="+mn-ea"/>
              </a:rPr>
              <a:t>1</a:t>
            </a:r>
            <a:r>
              <a:rPr lang="zh-CN" altLang="zh-CN" sz="2000" dirty="0">
                <a:latin typeface="Arial" panose="020B0604020202020204" pitchFamily="34" charset="0"/>
                <a:sym typeface="+mn-ea"/>
              </a:rPr>
              <a:t>／</a:t>
            </a:r>
            <a:r>
              <a:rPr lang="en-US" altLang="zh-CN" sz="2000" dirty="0">
                <a:latin typeface="Arial" panose="020B0604020202020204" pitchFamily="34" charset="0"/>
                <a:sym typeface="+mn-ea"/>
              </a:rPr>
              <a:t>2I</a:t>
            </a:r>
            <a:r>
              <a:rPr lang="zh-CN" altLang="zh-CN" sz="2000" dirty="0">
                <a:latin typeface="Arial" panose="020B0604020202020204" pitchFamily="34" charset="0"/>
                <a:sym typeface="+mn-ea"/>
              </a:rPr>
              <a:t>带所组成。肌节是肌原纤维结构和功能的基本单位</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50179" name="图片 2" descr="2-21.bmp"/>
          <p:cNvPicPr>
            <a:picLocks noChangeAspect="1"/>
          </p:cNvPicPr>
          <p:nvPr/>
        </p:nvPicPr>
        <p:blipFill>
          <a:blip r:embed="rId5"/>
          <a:stretch>
            <a:fillRect/>
          </a:stretch>
        </p:blipFill>
        <p:spPr>
          <a:xfrm>
            <a:off x="3533140" y="2597785"/>
            <a:ext cx="3455670" cy="3759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一、骨骼肌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tabLst>
                <a:tab pos="638175" algn="l"/>
              </a:tabLst>
              <a:defRPr/>
            </a:pPr>
            <a:r>
              <a:rPr lang="en-US" altLang="zh-CN" sz="2000" noProof="0" dirty="0" smtClean="0">
                <a:ln>
                  <a:noFill/>
                </a:ln>
                <a:effectLst/>
                <a:uLnTx/>
                <a:uFillTx/>
                <a:latin typeface="+mn-ea"/>
                <a:cs typeface="Times New Roman" panose="02020603050405020304" pitchFamily="18" charset="0"/>
                <a:sym typeface="+mn-ea"/>
              </a:rPr>
              <a:t>1.</a:t>
            </a:r>
            <a:r>
              <a:rPr lang="zh-CN" altLang="en-US" sz="2000" b="1" noProof="0" dirty="0" smtClean="0">
                <a:ln>
                  <a:noFill/>
                </a:ln>
                <a:effectLst/>
                <a:uLnTx/>
                <a:uFillTx/>
                <a:latin typeface="+mn-ea"/>
                <a:cs typeface="Times New Roman" panose="02020603050405020304" pitchFamily="18" charset="0"/>
                <a:sym typeface="+mn-ea"/>
              </a:rPr>
              <a:t>肌原纤维</a:t>
            </a:r>
            <a:r>
              <a:rPr lang="zh-CN" altLang="en-US" sz="2000" noProof="0" dirty="0" smtClean="0">
                <a:ln>
                  <a:noFill/>
                </a:ln>
                <a:effectLst/>
                <a:uLnTx/>
                <a:uFillTx/>
                <a:latin typeface="+mn-ea"/>
                <a:cs typeface="Times New Roman" panose="02020603050405020304" pitchFamily="18" charset="0"/>
                <a:sym typeface="+mn-ea"/>
              </a:rPr>
              <a:t>  </a:t>
            </a:r>
            <a:r>
              <a:rPr lang="zh-CN" altLang="en-US" sz="2000" noProof="0" dirty="0" smtClean="0">
                <a:ln>
                  <a:noFill/>
                </a:ln>
                <a:effectLst/>
                <a:uLnTx/>
                <a:uFillTx/>
                <a:latin typeface="+mn-ea"/>
                <a:cs typeface="宋体" panose="02010600030101010101" pitchFamily="2" charset="-122"/>
                <a:sym typeface="+mn-ea"/>
              </a:rPr>
              <a:t>电镜下观察，肌原纤维由粗、细两种肌丝</a:t>
            </a:r>
            <a:r>
              <a:rPr lang="zh-CN" altLang="en-US" sz="2000" noProof="0" dirty="0" smtClean="0">
                <a:ln>
                  <a:noFill/>
                </a:ln>
                <a:solidFill>
                  <a:srgbClr val="000000"/>
                </a:solidFill>
                <a:effectLst/>
                <a:uLnTx/>
                <a:uFillTx/>
                <a:latin typeface="+mn-ea"/>
                <a:cs typeface="宋体" panose="02010600030101010101" pitchFamily="2" charset="-122"/>
                <a:sym typeface="+mn-ea"/>
              </a:rPr>
              <a:t>有规律地平行排列而成</a:t>
            </a:r>
            <a:r>
              <a:rPr lang="zh-CN" altLang="en-US" sz="2000" noProof="0" dirty="0" smtClean="0">
                <a:ln>
                  <a:noFill/>
                </a:ln>
                <a:effectLst/>
                <a:uLnTx/>
                <a:uFillTx/>
                <a:latin typeface="+mn-ea"/>
                <a:cs typeface="宋体" panose="02010600030101010101" pitchFamily="2" charset="-122"/>
                <a:sym typeface="+mn-ea"/>
              </a:rPr>
              <a:t>。粗肌丝位于肌节中部，两端游离，中央借</a:t>
            </a:r>
            <a:r>
              <a:rPr lang="en-US" altLang="zh-CN" sz="2000" noProof="0" dirty="0" smtClean="0">
                <a:ln>
                  <a:noFill/>
                </a:ln>
                <a:effectLst/>
                <a:uLnTx/>
                <a:uFillTx/>
                <a:latin typeface="+mn-ea"/>
                <a:cs typeface="Times New Roman" panose="02020603050405020304" pitchFamily="18" charset="0"/>
                <a:sym typeface="+mn-ea"/>
              </a:rPr>
              <a:t>M</a:t>
            </a:r>
            <a:r>
              <a:rPr lang="zh-CN" altLang="en-US" sz="2000" noProof="0" dirty="0" smtClean="0">
                <a:ln>
                  <a:noFill/>
                </a:ln>
                <a:effectLst/>
                <a:uLnTx/>
                <a:uFillTx/>
                <a:latin typeface="+mn-ea"/>
                <a:cs typeface="宋体" panose="02010600030101010101" pitchFamily="2" charset="-122"/>
                <a:sym typeface="+mn-ea"/>
              </a:rPr>
              <a:t>线固定。细肌丝位于肌节两侧，一端附着于</a:t>
            </a:r>
            <a:r>
              <a:rPr lang="en-US" altLang="zh-CN" sz="2000" noProof="0" dirty="0" smtClean="0">
                <a:ln>
                  <a:noFill/>
                </a:ln>
                <a:effectLst/>
                <a:uLnTx/>
                <a:uFillTx/>
                <a:latin typeface="+mn-ea"/>
                <a:cs typeface="Times New Roman" panose="02020603050405020304" pitchFamily="18" charset="0"/>
                <a:sym typeface="+mn-ea"/>
              </a:rPr>
              <a:t>Z </a:t>
            </a:r>
            <a:r>
              <a:rPr lang="zh-CN" altLang="en-US" sz="2000" noProof="0" dirty="0" smtClean="0">
                <a:ln>
                  <a:noFill/>
                </a:ln>
                <a:effectLst/>
                <a:uLnTx/>
                <a:uFillTx/>
                <a:latin typeface="+mn-ea"/>
                <a:cs typeface="宋体" panose="02010600030101010101" pitchFamily="2" charset="-122"/>
                <a:sym typeface="+mn-ea"/>
              </a:rPr>
              <a:t>线，另一端伸入粗肌丝之间，末端游离。明带仅有细肌丝，</a:t>
            </a:r>
            <a:r>
              <a:rPr lang="en-US" altLang="zh-CN" sz="2000" noProof="0" dirty="0" smtClean="0">
                <a:ln>
                  <a:noFill/>
                </a:ln>
                <a:effectLst/>
                <a:uLnTx/>
                <a:uFillTx/>
                <a:latin typeface="+mn-ea"/>
                <a:cs typeface="Times New Roman" panose="02020603050405020304" pitchFamily="18" charset="0"/>
                <a:sym typeface="+mn-ea"/>
              </a:rPr>
              <a:t>H </a:t>
            </a:r>
            <a:r>
              <a:rPr lang="zh-CN" altLang="en-US" sz="2000" noProof="0" dirty="0" smtClean="0">
                <a:ln>
                  <a:noFill/>
                </a:ln>
                <a:effectLst/>
                <a:uLnTx/>
                <a:uFillTx/>
                <a:latin typeface="+mn-ea"/>
                <a:cs typeface="宋体" panose="02010600030101010101" pitchFamily="2" charset="-122"/>
                <a:sym typeface="+mn-ea"/>
              </a:rPr>
              <a:t>带仅有粗肌丝，</a:t>
            </a:r>
            <a:r>
              <a:rPr lang="en-US" altLang="zh-CN" sz="2000" noProof="0" dirty="0" smtClean="0">
                <a:ln>
                  <a:noFill/>
                </a:ln>
                <a:effectLst/>
                <a:uLnTx/>
                <a:uFillTx/>
                <a:latin typeface="+mn-ea"/>
                <a:cs typeface="Times New Roman" panose="02020603050405020304" pitchFamily="18" charset="0"/>
                <a:sym typeface="+mn-ea"/>
              </a:rPr>
              <a:t>H </a:t>
            </a:r>
            <a:r>
              <a:rPr lang="zh-CN" altLang="en-US" sz="2000" noProof="0" dirty="0" smtClean="0">
                <a:ln>
                  <a:noFill/>
                </a:ln>
                <a:effectLst/>
                <a:uLnTx/>
                <a:uFillTx/>
                <a:latin typeface="+mn-ea"/>
                <a:cs typeface="宋体" panose="02010600030101010101" pitchFamily="2" charset="-122"/>
                <a:sym typeface="+mn-ea"/>
              </a:rPr>
              <a:t>带两侧的暗带部分两种肌丝都有。</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tabLst>
                <a:tab pos="638175" algn="l"/>
              </a:tabLst>
              <a:defRPr/>
            </a:pP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a:t>
            </a:r>
            <a:r>
              <a:rPr lang="zh-CN" altLang="en-US" sz="2000" b="1" noProof="0" dirty="0" smtClean="0">
                <a:ln>
                  <a:noFill/>
                </a:ln>
                <a:effectLst/>
                <a:uLnTx/>
                <a:uFillTx/>
                <a:latin typeface="+mn-ea"/>
                <a:cs typeface="宋体" panose="02010600030101010101" pitchFamily="2" charset="-122"/>
                <a:sym typeface="+mn-ea"/>
              </a:rPr>
              <a:t>横小管  </a:t>
            </a:r>
            <a:r>
              <a:rPr lang="zh-CN" altLang="en-US" sz="2000" noProof="0" dirty="0" smtClean="0">
                <a:ln>
                  <a:noFill/>
                </a:ln>
                <a:effectLst/>
                <a:uLnTx/>
                <a:uFillTx/>
                <a:latin typeface="+mn-ea"/>
                <a:cs typeface="宋体" panose="02010600030101010101" pitchFamily="2" charset="-122"/>
                <a:sym typeface="+mn-ea"/>
              </a:rPr>
              <a:t>是肌膜向肌浆内凹陷形成的管状结构，其走向与肌纤维长轴垂直，位于暗带与明带交界处。同一平面上的横小管分支吻合，环绕每条肌原纤维，可将肌膜的兴奋迅速传导至肌纤维内部。</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301625" y="848360"/>
            <a:ext cx="6096000" cy="398780"/>
          </a:xfrm>
          <a:prstGeom prst="rect">
            <a:avLst/>
          </a:prstGeom>
          <a:noFill/>
        </p:spPr>
        <p:txBody>
          <a:bodyPr wrap="square" rtlCol="0" anchor="t">
            <a:spAutoFit/>
          </a:bodyPr>
          <a:p>
            <a:pPr marL="0" marR="0" lvl="0" indent="266700" algn="l" defTabSz="914400" rtl="0" eaLnBrk="0" fontAlgn="base" latinLnBrk="0" hangingPunct="0">
              <a:lnSpc>
                <a:spcPct val="100000"/>
              </a:lnSpc>
              <a:spcBef>
                <a:spcPct val="0"/>
              </a:spcBef>
              <a:spcAft>
                <a:spcPct val="0"/>
              </a:spcAft>
              <a:buClrTx/>
              <a:buSzTx/>
              <a:buFontTx/>
              <a:buNone/>
              <a:tabLst>
                <a:tab pos="638175" algn="l"/>
              </a:tabLst>
              <a:defRPr/>
            </a:pPr>
            <a:r>
              <a:rPr lang="zh-CN" altLang="en-US" sz="2000" noProof="0" dirty="0" smtClean="0">
                <a:ln>
                  <a:noFill/>
                </a:ln>
                <a:effectLst/>
                <a:uLnTx/>
                <a:uFillTx/>
                <a:latin typeface="+mn-ea"/>
                <a:cs typeface="Times New Roman" panose="02020603050405020304" pitchFamily="18" charset="0"/>
                <a:sym typeface="+mn-ea"/>
              </a:rPr>
              <a:t>（二）</a:t>
            </a:r>
            <a:r>
              <a:rPr lang="zh-CN" sz="2000" noProof="0" dirty="0" smtClean="0">
                <a:ln>
                  <a:noFill/>
                </a:ln>
                <a:effectLst/>
                <a:uLnTx/>
                <a:uFillTx/>
                <a:latin typeface="+mn-ea"/>
                <a:cs typeface="Times New Roman" panose="02020603050405020304" pitchFamily="18" charset="0"/>
                <a:sym typeface="+mn-ea"/>
              </a:rPr>
              <a:t>骨骼肌纤维的超微结构</a:t>
            </a:r>
            <a:endParaRPr lang="zh-CN" altLang="en-US" sz="2000" noProof="0" dirty="0" smtClean="0">
              <a:ln>
                <a:noFill/>
              </a:ln>
              <a:effectLst/>
              <a:uLnTx/>
              <a:uFillTx/>
              <a:latin typeface="+mn-ea"/>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一、骨骼肌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769745"/>
            <a:ext cx="4398010" cy="362394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dirty="0">
                <a:latin typeface="Arial" panose="020B0604020202020204" pitchFamily="34" charset="0"/>
                <a:sym typeface="+mn-ea"/>
              </a:rPr>
              <a:t>3</a:t>
            </a:r>
            <a:r>
              <a:rPr lang="zh-CN" altLang="zh-CN" sz="2000" dirty="0">
                <a:latin typeface="Arial" panose="020B0604020202020204" pitchFamily="34" charset="0"/>
                <a:sym typeface="+mn-ea"/>
              </a:rPr>
              <a:t>．</a:t>
            </a:r>
            <a:r>
              <a:rPr lang="zh-CN" altLang="zh-CN" sz="2000" b="1" dirty="0">
                <a:latin typeface="Arial" panose="020B0604020202020204" pitchFamily="34" charset="0"/>
                <a:sym typeface="+mn-ea"/>
              </a:rPr>
              <a:t>肌浆网</a:t>
            </a:r>
            <a:r>
              <a:rPr lang="en-US" altLang="zh-CN" sz="2000" b="1" dirty="0">
                <a:latin typeface="Arial" panose="020B0604020202020204" pitchFamily="34" charset="0"/>
                <a:sym typeface="+mn-ea"/>
              </a:rPr>
              <a:t>  </a:t>
            </a:r>
            <a:r>
              <a:rPr lang="zh-CN" altLang="zh-CN" sz="2000" dirty="0">
                <a:latin typeface="Arial" panose="020B0604020202020204" pitchFamily="34" charset="0"/>
                <a:sym typeface="+mn-ea"/>
              </a:rPr>
              <a:t>是肌纤维中特化的滑面内质网，位于横小管之间。因纵行包绕每条肌原纤维，又称纵小管，两端膨大形成终池。每条横小管与两侧的终池组成三联体。肌浆网可贮存</a:t>
            </a:r>
            <a:r>
              <a:rPr lang="en-US" altLang="zh-CN" sz="2000" dirty="0">
                <a:latin typeface="Arial" panose="020B0604020202020204" pitchFamily="34" charset="0"/>
                <a:sym typeface="+mn-ea"/>
              </a:rPr>
              <a:t>Ca</a:t>
            </a:r>
            <a:r>
              <a:rPr lang="en-US" altLang="zh-CN" sz="2000" baseline="30000" dirty="0">
                <a:latin typeface="Arial" panose="020B0604020202020204" pitchFamily="34" charset="0"/>
                <a:sym typeface="+mn-ea"/>
              </a:rPr>
              <a:t>2+</a:t>
            </a:r>
            <a:r>
              <a:rPr lang="zh-CN" altLang="zh-CN" sz="2000" dirty="0">
                <a:latin typeface="Arial" panose="020B0604020202020204" pitchFamily="34" charset="0"/>
                <a:sym typeface="+mn-ea"/>
              </a:rPr>
              <a:t>，并调节肌浆中</a:t>
            </a:r>
            <a:r>
              <a:rPr lang="en-US" altLang="zh-CN" sz="2000" dirty="0">
                <a:latin typeface="Arial" panose="020B0604020202020204" pitchFamily="34" charset="0"/>
                <a:sym typeface="+mn-ea"/>
              </a:rPr>
              <a:t>Ca</a:t>
            </a:r>
            <a:r>
              <a:rPr lang="en-US" altLang="zh-CN" sz="2000" baseline="30000" dirty="0">
                <a:latin typeface="Arial" panose="020B0604020202020204" pitchFamily="34" charset="0"/>
                <a:sym typeface="+mn-ea"/>
              </a:rPr>
              <a:t>2+</a:t>
            </a:r>
            <a:r>
              <a:rPr lang="zh-CN" altLang="zh-CN" sz="2000" dirty="0">
                <a:latin typeface="Arial" panose="020B0604020202020204" pitchFamily="34" charset="0"/>
                <a:sym typeface="+mn-ea"/>
              </a:rPr>
              <a:t>的浓度，</a:t>
            </a:r>
            <a:r>
              <a:rPr lang="en-US" altLang="zh-CN" sz="2000" dirty="0">
                <a:latin typeface="Arial" panose="020B0604020202020204" pitchFamily="34" charset="0"/>
                <a:sym typeface="+mn-ea"/>
              </a:rPr>
              <a:t>Ca</a:t>
            </a:r>
            <a:r>
              <a:rPr lang="en-US" altLang="zh-CN" sz="2000" baseline="30000" dirty="0">
                <a:latin typeface="Arial" panose="020B0604020202020204" pitchFamily="34" charset="0"/>
                <a:sym typeface="+mn-ea"/>
              </a:rPr>
              <a:t>2+</a:t>
            </a:r>
            <a:r>
              <a:rPr lang="zh-CN" altLang="zh-CN" sz="2000" dirty="0">
                <a:latin typeface="Arial" panose="020B0604020202020204" pitchFamily="34" charset="0"/>
                <a:sym typeface="+mn-ea"/>
              </a:rPr>
              <a:t>在肌纤维的收缩过程中起重要作用</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52227" name="图片 2" descr="2-22.jpg"/>
          <p:cNvPicPr>
            <a:picLocks noChangeAspect="1"/>
          </p:cNvPicPr>
          <p:nvPr/>
        </p:nvPicPr>
        <p:blipFill>
          <a:blip r:embed="rId5"/>
          <a:stretch>
            <a:fillRect/>
          </a:stretch>
        </p:blipFill>
        <p:spPr>
          <a:xfrm>
            <a:off x="6808470" y="1412875"/>
            <a:ext cx="4002405" cy="49269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二、心肌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538480" y="1725029"/>
            <a:ext cx="10972800" cy="4497499"/>
            <a:chOff x="848" y="1172"/>
            <a:chExt cx="17280" cy="7676"/>
          </a:xfrm>
        </p:grpSpPr>
        <p:sp>
          <p:nvSpPr>
            <p:cNvPr id="22" name="矩形: 圆角 1128"/>
            <p:cNvSpPr/>
            <p:nvPr>
              <p:custDataLst>
                <p:tags r:id="rId2"/>
              </p:custDataLst>
            </p:nvPr>
          </p:nvSpPr>
          <p:spPr>
            <a:xfrm>
              <a:off x="848" y="1172"/>
              <a:ext cx="17280" cy="7676"/>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1426"/>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310" y="805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30070"/>
            <a:ext cx="9260205" cy="166814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心肌纤维是短柱状有分支的细胞，交织成网。相邻心肌纤维连接处染色较深，称</a:t>
            </a:r>
            <a:r>
              <a:rPr lang="zh-CN" altLang="zh-CN" sz="2000" b="1" dirty="0">
                <a:latin typeface="Arial" panose="020B0604020202020204" pitchFamily="34" charset="0"/>
                <a:sym typeface="+mn-ea"/>
              </a:rPr>
              <a:t>闰盘</a:t>
            </a:r>
            <a:r>
              <a:rPr lang="zh-CN" altLang="zh-CN" sz="2000" dirty="0">
                <a:latin typeface="Arial" panose="020B0604020202020204" pitchFamily="34" charset="0"/>
                <a:sym typeface="+mn-ea"/>
              </a:rPr>
              <a:t>。心肌纤维一般只有一个核，核呈卵圆形，位于细胞中央。心肌纤维也有横纹，但不如骨骼肌纤维的明显，也属横纹肌</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4" name="文本框 3"/>
          <p:cNvSpPr txBox="1"/>
          <p:nvPr/>
        </p:nvSpPr>
        <p:spPr>
          <a:xfrm>
            <a:off x="609600" y="1214120"/>
            <a:ext cx="6096000" cy="398780"/>
          </a:xfrm>
          <a:prstGeom prst="rect">
            <a:avLst/>
          </a:prstGeom>
          <a:noFill/>
        </p:spPr>
        <p:txBody>
          <a:bodyPr wrap="square" rtlCol="0" anchor="t">
            <a:spAutoFit/>
          </a:bodyPr>
          <a:p>
            <a:r>
              <a:rPr lang="zh-CN" altLang="en-US" sz="2000" dirty="0">
                <a:latin typeface="Arial" panose="020B0604020202020204" pitchFamily="34" charset="0"/>
                <a:sym typeface="+mn-ea"/>
              </a:rPr>
              <a:t>（一）</a:t>
            </a:r>
            <a:r>
              <a:rPr lang="zh-CN" altLang="zh-CN" sz="2000" dirty="0">
                <a:latin typeface="Arial" panose="020B0604020202020204" pitchFamily="34" charset="0"/>
                <a:sym typeface="+mn-ea"/>
              </a:rPr>
              <a:t>心肌纤维的微细结构</a:t>
            </a:r>
            <a:endParaRPr lang="zh-CN" altLang="zh-CN" sz="2000" dirty="0">
              <a:latin typeface="Arial" panose="020B0604020202020204" pitchFamily="34" charset="0"/>
              <a:sym typeface="+mn-ea"/>
            </a:endParaRPr>
          </a:p>
        </p:txBody>
      </p:sp>
      <p:sp>
        <p:nvSpPr>
          <p:cNvPr id="5" name="文本框 4"/>
          <p:cNvSpPr txBox="1"/>
          <p:nvPr/>
        </p:nvSpPr>
        <p:spPr>
          <a:xfrm>
            <a:off x="752475" y="702945"/>
            <a:ext cx="10544175" cy="398780"/>
          </a:xfrm>
          <a:prstGeom prst="rect">
            <a:avLst/>
          </a:prstGeom>
          <a:noFill/>
        </p:spPr>
        <p:txBody>
          <a:bodyPr wrap="square" rtlCol="0" anchor="t">
            <a:spAutoFit/>
          </a:bodyPr>
          <a:p>
            <a:r>
              <a:rPr lang="zh-CN" altLang="en-US" sz="2000" dirty="0">
                <a:latin typeface="Arial" panose="020B0604020202020204" pitchFamily="34" charset="0"/>
                <a:cs typeface="Times New Roman" panose="02020603050405020304" pitchFamily="18" charset="0"/>
                <a:sym typeface="+mn-ea"/>
              </a:rPr>
              <a:t>心肌分布于心壁，主要由心肌纤维构成，收缩具有节律性，不易疲劳，属于不随意肌。</a:t>
            </a:r>
            <a:endParaRPr lang="zh-CN" altLang="en-US" sz="2000" dirty="0">
              <a:latin typeface="Arial" panose="020B0604020202020204" pitchFamily="34" charset="0"/>
              <a:cs typeface="Times New Roman" panose="02020603050405020304" pitchFamily="18" charset="0"/>
              <a:sym typeface="+mn-ea"/>
            </a:endParaRPr>
          </a:p>
        </p:txBody>
      </p:sp>
      <p:pic>
        <p:nvPicPr>
          <p:cNvPr id="54274" name="图片 3" descr="2-23.jpg"/>
          <p:cNvPicPr>
            <a:picLocks noChangeAspect="1"/>
          </p:cNvPicPr>
          <p:nvPr/>
        </p:nvPicPr>
        <p:blipFill>
          <a:blip r:embed="rId5"/>
          <a:stretch>
            <a:fillRect/>
          </a:stretch>
        </p:blipFill>
        <p:spPr>
          <a:xfrm>
            <a:off x="2468880" y="3039110"/>
            <a:ext cx="5181600" cy="30689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上皮组织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二、心肌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4852035" cy="384302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电镜下观察，心肌纤维的结构与骨骼肌相似，也有粗细两种肌丝排列构成的肌节。心肌纤维的特点是：①肌原纤维粗细不等、界限不分明；②横小管较粗，位于</a:t>
            </a:r>
            <a:r>
              <a:rPr lang="en-US" altLang="zh-CN" sz="2000" dirty="0">
                <a:latin typeface="Arial" panose="020B0604020202020204" pitchFamily="34" charset="0"/>
                <a:sym typeface="+mn-ea"/>
              </a:rPr>
              <a:t>Z </a:t>
            </a:r>
            <a:r>
              <a:rPr lang="zh-CN" altLang="zh-CN" sz="2000" dirty="0">
                <a:latin typeface="Arial" panose="020B0604020202020204" pitchFamily="34" charset="0"/>
                <a:sym typeface="+mn-ea"/>
              </a:rPr>
              <a:t>线水平；③肌浆网不发达，终池少而小，常见横小管与一侧的终池紧密相贴形成二联体；④闰盘位于</a:t>
            </a:r>
            <a:r>
              <a:rPr lang="en-US" altLang="zh-CN" sz="2000" dirty="0">
                <a:latin typeface="Arial" panose="020B0604020202020204" pitchFamily="34" charset="0"/>
                <a:sym typeface="+mn-ea"/>
              </a:rPr>
              <a:t>Z </a:t>
            </a:r>
            <a:r>
              <a:rPr lang="zh-CN" altLang="zh-CN" sz="2000" dirty="0">
                <a:latin typeface="Arial" panose="020B0604020202020204" pitchFamily="34" charset="0"/>
                <a:sym typeface="+mn-ea"/>
              </a:rPr>
              <a:t>线水平，除连接作用外，便于细胞间信息的传递；⑤构成心房的心肌纤维还有内分泌功能，能分泌心钠素，具有排钠、利尿、扩张血管的作用，从而降低血压</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301625" y="848360"/>
            <a:ext cx="6096000" cy="398780"/>
          </a:xfrm>
          <a:prstGeom prst="rect">
            <a:avLst/>
          </a:prstGeom>
          <a:noFill/>
        </p:spPr>
        <p:txBody>
          <a:bodyPr wrap="square" rtlCol="0" anchor="t">
            <a:spAutoFit/>
          </a:bodyPr>
          <a:p>
            <a:pPr marL="0" marR="0" lvl="0" indent="266700" algn="l" defTabSz="914400" rtl="0" eaLnBrk="0" fontAlgn="base" latinLnBrk="0" hangingPunct="0">
              <a:lnSpc>
                <a:spcPct val="100000"/>
              </a:lnSpc>
              <a:spcBef>
                <a:spcPct val="0"/>
              </a:spcBef>
              <a:spcAft>
                <a:spcPct val="0"/>
              </a:spcAft>
              <a:buClrTx/>
              <a:buSzTx/>
              <a:buFontTx/>
              <a:buNone/>
              <a:tabLst>
                <a:tab pos="638175" algn="l"/>
              </a:tabLst>
              <a:defRPr/>
            </a:pPr>
            <a:r>
              <a:rPr lang="zh-CN" altLang="zh-CN" sz="2000" dirty="0">
                <a:latin typeface="Arial" panose="020B0604020202020204" pitchFamily="34" charset="0"/>
                <a:sym typeface="+mn-ea"/>
              </a:rPr>
              <a:t>（二）心肌纤维的超微结构</a:t>
            </a:r>
            <a:endParaRPr lang="zh-CN" altLang="en-US" sz="2000" noProof="0" dirty="0" smtClean="0">
              <a:ln>
                <a:noFill/>
              </a:ln>
              <a:effectLst/>
              <a:uLnTx/>
              <a:uFillTx/>
              <a:latin typeface="+mn-ea"/>
              <a:cs typeface="Times New Roman" panose="02020603050405020304" pitchFamily="18" charset="0"/>
              <a:sym typeface="+mn-ea"/>
            </a:endParaRPr>
          </a:p>
        </p:txBody>
      </p:sp>
      <p:pic>
        <p:nvPicPr>
          <p:cNvPr id="55298" name="图片 3" descr="2-24.jpg"/>
          <p:cNvPicPr>
            <a:picLocks noChangeAspect="1"/>
          </p:cNvPicPr>
          <p:nvPr/>
        </p:nvPicPr>
        <p:blipFill>
          <a:blip r:embed="rId5"/>
          <a:stretch>
            <a:fillRect/>
          </a:stretch>
        </p:blipFill>
        <p:spPr>
          <a:xfrm>
            <a:off x="5846445" y="1504950"/>
            <a:ext cx="5087620" cy="46088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三、平滑肌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7348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6970" y="1490980"/>
            <a:ext cx="9627235" cy="17195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Times New Roman" panose="02020603050405020304" pitchFamily="18" charset="0"/>
                <a:sym typeface="+mn-ea"/>
              </a:rPr>
              <a:t>平滑肌布于内脏和血管壁，主要由平滑肌纤维组成，收缩缓慢而持久，不易疲劳，属于不随意肌。</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Times New Roman" panose="02020603050405020304" pitchFamily="18" charset="0"/>
                <a:sym typeface="+mn-ea"/>
              </a:rPr>
              <a:t>平滑肌纤维细长呈梭形，有一个细胞核，位于</a:t>
            </a:r>
            <a:r>
              <a:rPr lang="zh-CN" altLang="en-US" sz="2000" noProof="0" dirty="0" smtClean="0">
                <a:ln>
                  <a:noFill/>
                </a:ln>
                <a:effectLst/>
                <a:uLnTx/>
                <a:uFillTx/>
                <a:latin typeface="+mn-ea"/>
                <a:cs typeface="宋体" panose="02010600030101010101" pitchFamily="2" charset="-122"/>
                <a:sym typeface="+mn-ea"/>
              </a:rPr>
              <a:t>细胞中央，无横纹。平滑肌纤维在不同的器官长短差异较大。平滑肌纤维多成层排列，相邻肌层间有结缔组织、血管、淋巴管和神经等</a:t>
            </a:r>
            <a:r>
              <a:rPr lang="zh-CN" altLang="en-US" sz="2000" noProof="0" dirty="0" smtClean="0">
                <a:ln>
                  <a:noFill/>
                </a:ln>
                <a:effectLst/>
                <a:uLnTx/>
                <a:uFillTx/>
                <a:latin typeface="+mn-ea"/>
                <a:sym typeface="+mn-ea"/>
              </a:rPr>
              <a:t> </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56322" name="图片 2" descr="2-25.jpg"/>
          <p:cNvPicPr>
            <a:picLocks noChangeAspect="1"/>
          </p:cNvPicPr>
          <p:nvPr/>
        </p:nvPicPr>
        <p:blipFill>
          <a:blip r:embed="rId5"/>
          <a:stretch>
            <a:fillRect/>
          </a:stretch>
        </p:blipFill>
        <p:spPr>
          <a:xfrm>
            <a:off x="3061335" y="2850515"/>
            <a:ext cx="5486400" cy="33769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神经组织</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0770" y="593090"/>
            <a:ext cx="9726295" cy="4105275"/>
          </a:xfrm>
          <a:prstGeom prst="rect">
            <a:avLst/>
          </a:prstGeom>
          <a:noFill/>
        </p:spPr>
        <p:txBody>
          <a:bodyPr wrap="square" rtlCol="0" anchor="ctr" anchorCtr="0">
            <a:noAutofit/>
          </a:bodyPr>
          <a:p>
            <a:pPr indent="266700" eaLnBrk="0" hangingPunct="0"/>
            <a:r>
              <a:rPr lang="en-US" altLang="zh-CN" sz="2000" dirty="0">
                <a:latin typeface="Times New Roman" panose="02020603050405020304" pitchFamily="18" charset="0"/>
                <a:cs typeface="Times New Roman" panose="02020603050405020304" pitchFamily="18" charset="0"/>
                <a:sym typeface="+mn-ea"/>
              </a:rPr>
              <a:t>    </a:t>
            </a:r>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r>
              <a:rPr lang="en-US" altLang="zh-CN" sz="2000" dirty="0">
                <a:latin typeface="Arial" panose="020B0604020202020204" pitchFamily="34" charset="0"/>
                <a:sym typeface="+mn-ea"/>
              </a:rPr>
              <a:t> </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神经组织由神经细胞和神经胶质细胞组成。神经细胞也称神经元，有接受刺激、整合信息和传导冲动的功能。神经胶质细胞对神经元起支持、保护、营养和绝缘等作用。</a:t>
            </a:r>
            <a:endParaRPr lang="zh-CN" altLang="en-US" sz="2000" dirty="0">
              <a:latin typeface="Arial" panose="020B0604020202020204" pitchFamily="34" charset="0"/>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Arial" panose="020B0604020202020204" pitchFamily="34" charset="0"/>
            </a:endParaRPr>
          </a:p>
          <a:p>
            <a:pPr indent="266700" eaLnBrk="0" hangingPunct="0"/>
            <a:endParaRPr lang="zh-CN" altLang="en-US" sz="2000" dirty="0">
              <a:latin typeface="Arial" panose="020B0604020202020204" pitchFamily="34" charset="0"/>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779905"/>
            <a:ext cx="9775190" cy="82486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dirty="0">
                <a:latin typeface="Arial" panose="020B0604020202020204" pitchFamily="34" charset="0"/>
                <a:cs typeface="Times New Roman" panose="02020603050405020304" pitchFamily="18" charset="0"/>
                <a:sym typeface="+mn-ea"/>
              </a:rPr>
              <a:t>神经元是有突起的细胞，分为胞体和突起两部分</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416560" y="791845"/>
            <a:ext cx="6096000" cy="398780"/>
          </a:xfrm>
          <a:prstGeom prst="rect">
            <a:avLst/>
          </a:prstGeom>
          <a:noFill/>
        </p:spPr>
        <p:txBody>
          <a:bodyPr wrap="square" rtlCol="0" anchor="t">
            <a:spAutoFit/>
          </a:bodyPr>
          <a:p>
            <a:pPr eaLnBrk="0" hangingPunct="0"/>
            <a:r>
              <a:rPr lang="zh-CN" altLang="en-US" sz="2000" dirty="0">
                <a:latin typeface="宋体" panose="02010600030101010101" pitchFamily="2" charset="-122"/>
                <a:cs typeface="Times New Roman" panose="02020603050405020304" pitchFamily="18" charset="0"/>
                <a:sym typeface="+mn-ea"/>
              </a:rPr>
              <a:t>（一）神经元的形态结构</a:t>
            </a:r>
            <a:endParaRPr lang="zh-CN" altLang="zh-CN" sz="2000" dirty="0">
              <a:latin typeface="Arial" panose="020B0604020202020204" pitchFamily="34" charset="0"/>
              <a:sym typeface="+mn-ea"/>
            </a:endParaRPr>
          </a:p>
        </p:txBody>
      </p:sp>
      <p:pic>
        <p:nvPicPr>
          <p:cNvPr id="58372" name="图片 3" descr="2-26.bmp"/>
          <p:cNvPicPr>
            <a:picLocks noChangeAspect="1"/>
          </p:cNvPicPr>
          <p:nvPr/>
        </p:nvPicPr>
        <p:blipFill>
          <a:blip r:embed="rId5"/>
          <a:stretch>
            <a:fillRect/>
          </a:stretch>
        </p:blipFill>
        <p:spPr>
          <a:xfrm>
            <a:off x="2941955" y="2406968"/>
            <a:ext cx="4084638" cy="3870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0490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621790"/>
            <a:ext cx="9309735"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b="1" noProof="0" dirty="0" smtClean="0">
                <a:ln>
                  <a:noFill/>
                </a:ln>
                <a:effectLst/>
                <a:uLnTx/>
                <a:uFillTx/>
                <a:latin typeface="+mn-ea"/>
                <a:cs typeface="Times New Roman" panose="02020603050405020304" pitchFamily="18" charset="0"/>
                <a:sym typeface="+mn-ea"/>
              </a:rPr>
              <a:t>1.</a:t>
            </a:r>
            <a:r>
              <a:rPr lang="zh-CN" altLang="en-US" sz="2000" b="1" noProof="0" dirty="0" smtClean="0">
                <a:ln>
                  <a:noFill/>
                </a:ln>
                <a:effectLst/>
                <a:uLnTx/>
                <a:uFillTx/>
                <a:latin typeface="+mn-ea"/>
                <a:cs typeface="Times New Roman" panose="02020603050405020304" pitchFamily="18" charset="0"/>
                <a:sym typeface="+mn-ea"/>
              </a:rPr>
              <a:t>胞体  </a:t>
            </a:r>
            <a:r>
              <a:rPr lang="zh-CN" altLang="en-US" sz="2000" noProof="0" dirty="0" smtClean="0">
                <a:ln>
                  <a:noFill/>
                </a:ln>
                <a:effectLst/>
                <a:uLnTx/>
                <a:uFillTx/>
                <a:latin typeface="+mn-ea"/>
                <a:cs typeface="Times New Roman" panose="02020603050405020304" pitchFamily="18" charset="0"/>
                <a:sym typeface="+mn-ea"/>
              </a:rPr>
              <a:t>是神经元功能活动中心，形态多样，</a:t>
            </a:r>
            <a:r>
              <a:rPr lang="zh-CN" altLang="en-US" sz="2000" noProof="0" dirty="0" smtClean="0">
                <a:ln>
                  <a:noFill/>
                </a:ln>
                <a:effectLst/>
                <a:uLnTx/>
                <a:uFillTx/>
                <a:latin typeface="+mn-ea"/>
                <a:cs typeface="宋体" panose="02010600030101010101" pitchFamily="2" charset="-122"/>
                <a:sym typeface="+mn-ea"/>
              </a:rPr>
              <a:t>有圆形，锥形，梭形和星形等。细胞膜具有接受刺激、处理信息、产生和传导神经冲动的功能。细胞核位于胞体中央，大而圆，染色浅，核仁大而清楚。细胞质内除一般细胞器外，还有尼氏体和神经原纤维两种特有结构。</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2255" algn="l" defTabSz="914400" rtl="0" eaLnBrk="0" fontAlgn="base" latinLnBrk="0" hangingPunct="0">
              <a:lnSpc>
                <a:spcPct val="100000"/>
              </a:lnSpc>
              <a:spcBef>
                <a:spcPct val="0"/>
              </a:spcBef>
              <a:spcAft>
                <a:spcPct val="0"/>
              </a:spcAft>
              <a:buClrTx/>
              <a:buSzTx/>
              <a:buFontTx/>
              <a:buNone/>
              <a:defRPr/>
            </a:pPr>
            <a:r>
              <a:rPr lang="zh-CN" altLang="en-US" sz="2000" u="sng" noProof="0" dirty="0" smtClean="0">
                <a:ln>
                  <a:noFill/>
                </a:ln>
                <a:effectLst/>
                <a:uLnTx/>
                <a:uFillTx/>
                <a:latin typeface="+mn-ea"/>
                <a:cs typeface="宋体" panose="02010600030101010101" pitchFamily="2" charset="-122"/>
                <a:sym typeface="+mn-ea"/>
              </a:rPr>
              <a:t>（</a:t>
            </a:r>
            <a:r>
              <a:rPr lang="en-US" altLang="zh-CN" sz="2000" u="sng" noProof="0" dirty="0" smtClean="0">
                <a:ln>
                  <a:noFill/>
                </a:ln>
                <a:effectLst/>
                <a:uLnTx/>
                <a:uFillTx/>
                <a:latin typeface="+mn-ea"/>
                <a:cs typeface="宋体" panose="02010600030101010101" pitchFamily="2" charset="-122"/>
                <a:sym typeface="+mn-ea"/>
              </a:rPr>
              <a:t>1</a:t>
            </a:r>
            <a:r>
              <a:rPr lang="zh-CN" altLang="en-US" sz="2000" u="sng" noProof="0" dirty="0" smtClean="0">
                <a:ln>
                  <a:noFill/>
                </a:ln>
                <a:effectLst/>
                <a:uLnTx/>
                <a:uFillTx/>
                <a:latin typeface="+mn-ea"/>
                <a:cs typeface="宋体" panose="02010600030101010101" pitchFamily="2" charset="-122"/>
                <a:sym typeface="+mn-ea"/>
              </a:rPr>
              <a:t>）尼氏体：</a:t>
            </a:r>
            <a:r>
              <a:rPr lang="zh-CN" altLang="en-US" sz="2000" noProof="0" dirty="0" smtClean="0">
                <a:ln>
                  <a:noFill/>
                </a:ln>
                <a:effectLst/>
                <a:uLnTx/>
                <a:uFillTx/>
                <a:latin typeface="+mn-ea"/>
                <a:cs typeface="宋体" panose="02010600030101010101" pitchFamily="2" charset="-122"/>
                <a:sym typeface="+mn-ea"/>
              </a:rPr>
              <a:t>又称嗜染质。光镜下为嗜碱性的颗粒或块状结构。电镜下，尼氏体由粗面内质网和游离核糖体构成，具有合成蛋白质和神经递质的功能。神经递质是神经元向其它神经元或效应细胞传递信息的化学物质。</a:t>
            </a:r>
            <a:endParaRPr kumimoji="0" lang="zh-CN" altLang="en-US" sz="2000" b="1"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262255" algn="l" defTabSz="914400" rtl="0" eaLnBrk="0" fontAlgn="base" latinLnBrk="0" hangingPunct="0">
              <a:lnSpc>
                <a:spcPct val="100000"/>
              </a:lnSpc>
              <a:spcBef>
                <a:spcPct val="0"/>
              </a:spcBef>
              <a:spcAft>
                <a:spcPct val="0"/>
              </a:spcAft>
              <a:buClrTx/>
              <a:buSzTx/>
              <a:buFontTx/>
              <a:buNone/>
              <a:defRPr/>
            </a:pPr>
            <a:r>
              <a:rPr lang="zh-CN" altLang="en-US" sz="2000" u="sng" noProof="0" dirty="0" smtClean="0">
                <a:ln>
                  <a:noFill/>
                </a:ln>
                <a:effectLst/>
                <a:uLnTx/>
                <a:uFillTx/>
                <a:latin typeface="+mn-ea"/>
                <a:cs typeface="宋体" panose="02010600030101010101" pitchFamily="2" charset="-122"/>
                <a:sym typeface="+mn-ea"/>
              </a:rPr>
              <a:t>（</a:t>
            </a:r>
            <a:r>
              <a:rPr lang="en-US" altLang="zh-CN" sz="2000" u="sng" noProof="0" dirty="0" smtClean="0">
                <a:ln>
                  <a:noFill/>
                </a:ln>
                <a:effectLst/>
                <a:uLnTx/>
                <a:uFillTx/>
                <a:latin typeface="+mn-ea"/>
                <a:cs typeface="宋体" panose="02010600030101010101" pitchFamily="2" charset="-122"/>
                <a:sym typeface="+mn-ea"/>
              </a:rPr>
              <a:t>2</a:t>
            </a:r>
            <a:r>
              <a:rPr lang="zh-CN" altLang="en-US" sz="2000" u="sng" noProof="0" dirty="0" smtClean="0">
                <a:ln>
                  <a:noFill/>
                </a:ln>
                <a:effectLst/>
                <a:uLnTx/>
                <a:uFillTx/>
                <a:latin typeface="+mn-ea"/>
                <a:cs typeface="宋体" panose="02010600030101010101" pitchFamily="2" charset="-122"/>
                <a:sym typeface="+mn-ea"/>
              </a:rPr>
              <a:t>）神经原纤维：</a:t>
            </a:r>
            <a:r>
              <a:rPr lang="zh-CN" altLang="en-US" sz="2000" noProof="0" dirty="0" smtClean="0">
                <a:ln>
                  <a:noFill/>
                </a:ln>
                <a:effectLst/>
                <a:uLnTx/>
                <a:uFillTx/>
                <a:latin typeface="+mn-ea"/>
                <a:cs typeface="宋体" panose="02010600030101010101" pitchFamily="2" charset="-122"/>
                <a:sym typeface="+mn-ea"/>
              </a:rPr>
              <a:t>在镀银染色标本中，可见棕黑色细丝状神经原纤维，交织成网，并伸入到树突和轴突内。神经原纤维除了构成神经元的细胞骨架外，还与物质运输等功能有关。</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0490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621790"/>
            <a:ext cx="9507855" cy="294132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b="1" noProof="0" dirty="0" smtClean="0">
                <a:ln>
                  <a:noFill/>
                </a:ln>
                <a:effectLst/>
                <a:uLnTx/>
                <a:uFillTx/>
                <a:latin typeface="+mn-ea"/>
                <a:cs typeface="Times New Roman" panose="02020603050405020304" pitchFamily="18" charset="0"/>
                <a:sym typeface="+mn-ea"/>
              </a:rPr>
              <a:t>2</a:t>
            </a:r>
            <a:r>
              <a:rPr lang="zh-CN" altLang="en-US" sz="2000" b="1" noProof="0" dirty="0" smtClean="0">
                <a:ln>
                  <a:noFill/>
                </a:ln>
                <a:effectLst/>
                <a:uLnTx/>
                <a:uFillTx/>
                <a:latin typeface="+mn-ea"/>
                <a:cs typeface="Times New Roman" panose="02020603050405020304" pitchFamily="18" charset="0"/>
                <a:sym typeface="+mn-ea"/>
              </a:rPr>
              <a:t>．突起  </a:t>
            </a:r>
            <a:r>
              <a:rPr lang="zh-CN" altLang="en-US" sz="2000" noProof="0" dirty="0" smtClean="0">
                <a:ln>
                  <a:noFill/>
                </a:ln>
                <a:effectLst/>
                <a:uLnTx/>
                <a:uFillTx/>
                <a:latin typeface="+mn-ea"/>
                <a:cs typeface="Times New Roman" panose="02020603050405020304" pitchFamily="18" charset="0"/>
                <a:sym typeface="+mn-ea"/>
              </a:rPr>
              <a:t>由细胞膜和细胞质突出而成，分树突和轴突。</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u="sng" noProof="0" dirty="0" smtClean="0">
                <a:ln>
                  <a:noFill/>
                </a:ln>
                <a:effectLst/>
                <a:uLnTx/>
                <a:uFillTx/>
                <a:latin typeface="+mn-ea"/>
                <a:cs typeface="宋体" panose="02010600030101010101" pitchFamily="2" charset="-122"/>
                <a:sym typeface="+mn-ea"/>
              </a:rPr>
              <a:t>（</a:t>
            </a:r>
            <a:r>
              <a:rPr lang="en-US" altLang="zh-CN" sz="2000" u="sng" noProof="0" dirty="0" smtClean="0">
                <a:ln>
                  <a:noFill/>
                </a:ln>
                <a:effectLst/>
                <a:uLnTx/>
                <a:uFillTx/>
                <a:latin typeface="+mn-ea"/>
                <a:cs typeface="宋体" panose="02010600030101010101" pitchFamily="2" charset="-122"/>
                <a:sym typeface="+mn-ea"/>
              </a:rPr>
              <a:t>1</a:t>
            </a:r>
            <a:r>
              <a:rPr lang="zh-CN" altLang="en-US" sz="2000" u="sng" noProof="0" dirty="0" smtClean="0">
                <a:ln>
                  <a:noFill/>
                </a:ln>
                <a:effectLst/>
                <a:uLnTx/>
                <a:uFillTx/>
                <a:latin typeface="+mn-ea"/>
                <a:cs typeface="宋体" panose="02010600030101010101" pitchFamily="2" charset="-122"/>
                <a:sym typeface="+mn-ea"/>
              </a:rPr>
              <a:t>）树突：</a:t>
            </a:r>
            <a:r>
              <a:rPr lang="zh-CN" altLang="en-US" sz="2000" noProof="0" dirty="0" smtClean="0">
                <a:ln>
                  <a:noFill/>
                </a:ln>
                <a:effectLst/>
                <a:uLnTx/>
                <a:uFillTx/>
                <a:latin typeface="+mn-ea"/>
                <a:cs typeface="宋体" panose="02010600030101010101" pitchFamily="2" charset="-122"/>
                <a:sym typeface="+mn-ea"/>
              </a:rPr>
              <a:t>每个神经元可有一到多个树突，形如树枝状，其内部结构与胞体相似。树突的功能主要是接受刺激并将冲动传入胞体。</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u="sng" noProof="0" dirty="0" smtClean="0">
                <a:ln>
                  <a:noFill/>
                </a:ln>
                <a:effectLst/>
                <a:uLnTx/>
                <a:uFillTx/>
                <a:latin typeface="+mn-ea"/>
                <a:cs typeface="Times New Roman" panose="02020603050405020304" pitchFamily="18" charset="0"/>
                <a:sym typeface="+mn-ea"/>
              </a:rPr>
              <a:t>（</a:t>
            </a:r>
            <a:r>
              <a:rPr lang="en-US" altLang="zh-CN" sz="2000" u="sng" noProof="0" dirty="0" smtClean="0">
                <a:ln>
                  <a:noFill/>
                </a:ln>
                <a:effectLst/>
                <a:uLnTx/>
                <a:uFillTx/>
                <a:latin typeface="+mn-ea"/>
                <a:cs typeface="Times New Roman" panose="02020603050405020304" pitchFamily="18" charset="0"/>
                <a:sym typeface="+mn-ea"/>
              </a:rPr>
              <a:t>2</a:t>
            </a:r>
            <a:r>
              <a:rPr lang="zh-CN" altLang="en-US" sz="2000" u="sng" noProof="0" dirty="0" smtClean="0">
                <a:ln>
                  <a:noFill/>
                </a:ln>
                <a:effectLst/>
                <a:uLnTx/>
                <a:uFillTx/>
                <a:latin typeface="+mn-ea"/>
                <a:cs typeface="Times New Roman" panose="02020603050405020304" pitchFamily="18" charset="0"/>
                <a:sym typeface="+mn-ea"/>
              </a:rPr>
              <a:t>）</a:t>
            </a:r>
            <a:r>
              <a:rPr lang="zh-CN" altLang="en-US" sz="2000" u="sng" noProof="0" dirty="0" smtClean="0">
                <a:ln>
                  <a:noFill/>
                </a:ln>
                <a:effectLst/>
                <a:uLnTx/>
                <a:uFillTx/>
                <a:latin typeface="+mn-ea"/>
                <a:cs typeface="宋体" panose="02010600030101010101" pitchFamily="2" charset="-122"/>
                <a:sym typeface="+mn-ea"/>
              </a:rPr>
              <a:t>轴突：</a:t>
            </a:r>
            <a:r>
              <a:rPr lang="zh-CN" altLang="en-US" sz="2000" noProof="0" dirty="0" smtClean="0">
                <a:ln>
                  <a:noFill/>
                </a:ln>
                <a:effectLst/>
                <a:uLnTx/>
                <a:uFillTx/>
                <a:latin typeface="+mn-ea"/>
                <a:cs typeface="宋体" panose="02010600030101010101" pitchFamily="2" charset="-122"/>
                <a:sym typeface="+mn-ea"/>
              </a:rPr>
              <a:t>每个神经元只有一个轴突，轴突细长，表面光滑，长者可达</a:t>
            </a:r>
            <a:r>
              <a:rPr lang="zh-CN" altLang="en-US" sz="2000" noProof="0" dirty="0" smtClean="0">
                <a:ln>
                  <a:noFill/>
                </a:ln>
                <a:effectLst/>
                <a:uLnTx/>
                <a:uFillTx/>
                <a:latin typeface="+mn-ea"/>
                <a:cs typeface="Times New Roman" panose="02020603050405020304" pitchFamily="18" charset="0"/>
                <a:sym typeface="+mn-ea"/>
              </a:rPr>
              <a:t>一</a:t>
            </a:r>
            <a:r>
              <a:rPr lang="zh-CN" altLang="en-US" sz="2000" noProof="0" dirty="0" smtClean="0">
                <a:ln>
                  <a:noFill/>
                </a:ln>
                <a:effectLst/>
                <a:uLnTx/>
                <a:uFillTx/>
                <a:latin typeface="+mn-ea"/>
                <a:cs typeface="宋体" panose="02010600030101010101" pitchFamily="2" charset="-122"/>
                <a:sym typeface="+mn-ea"/>
              </a:rPr>
              <a:t>米以上。光镜下胞体发出轴突的部位常呈圆锥形，称</a:t>
            </a:r>
            <a:r>
              <a:rPr lang="zh-CN" altLang="en-US" sz="2000" b="1" noProof="0" dirty="0" smtClean="0">
                <a:ln>
                  <a:noFill/>
                </a:ln>
                <a:effectLst/>
                <a:uLnTx/>
                <a:uFillTx/>
                <a:latin typeface="+mn-ea"/>
                <a:cs typeface="宋体" panose="02010600030101010101" pitchFamily="2" charset="-122"/>
                <a:sym typeface="+mn-ea"/>
              </a:rPr>
              <a:t>轴丘</a:t>
            </a:r>
            <a:r>
              <a:rPr lang="zh-CN" altLang="en-US" sz="2000" noProof="0" dirty="0" smtClean="0">
                <a:ln>
                  <a:noFill/>
                </a:ln>
                <a:effectLst/>
                <a:uLnTx/>
                <a:uFillTx/>
                <a:latin typeface="+mn-ea"/>
                <a:cs typeface="宋体" panose="02010600030101010101" pitchFamily="2" charset="-122"/>
                <a:sym typeface="+mn-ea"/>
              </a:rPr>
              <a:t>，轴丘内无尼氏体，染色淡。轴突的主要功能是将胞体发出的神经冲动传递给其它神经元或效应器。</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5059680" cy="375412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Times New Roman" panose="02020603050405020304" pitchFamily="18" charset="0"/>
                <a:sym typeface="+mn-ea"/>
              </a:rPr>
              <a:t>1</a:t>
            </a:r>
            <a:r>
              <a:rPr lang="zh-CN" altLang="en-US" sz="2000" noProof="0" dirty="0" smtClean="0">
                <a:ln>
                  <a:noFill/>
                </a:ln>
                <a:effectLst/>
                <a:uLnTx/>
                <a:uFillTx/>
                <a:latin typeface="+mn-ea"/>
                <a:cs typeface="宋体" panose="02010600030101010101" pitchFamily="2" charset="-122"/>
                <a:sym typeface="+mn-ea"/>
              </a:rPr>
              <a:t>．按神经元突起的数目，可分为</a:t>
            </a:r>
            <a:r>
              <a:rPr lang="en-US" altLang="zh-CN" sz="2000" noProof="0" dirty="0" smtClean="0">
                <a:ln>
                  <a:noFill/>
                </a:ln>
                <a:effectLst/>
                <a:uLnTx/>
                <a:uFillTx/>
                <a:latin typeface="+mn-ea"/>
                <a:cs typeface="宋体" panose="02010600030101010101" pitchFamily="2" charset="-122"/>
                <a:sym typeface="+mn-ea"/>
              </a:rPr>
              <a:t>3</a:t>
            </a:r>
            <a:r>
              <a:rPr lang="zh-CN" altLang="en-US" sz="2000" noProof="0" dirty="0" smtClean="0">
                <a:ln>
                  <a:noFill/>
                </a:ln>
                <a:effectLst/>
                <a:uLnTx/>
                <a:uFillTx/>
                <a:latin typeface="+mn-ea"/>
                <a:cs typeface="宋体" panose="02010600030101010101" pitchFamily="2" charset="-122"/>
                <a:sym typeface="+mn-ea"/>
              </a:rPr>
              <a:t>类：</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1</a:t>
            </a:r>
            <a:r>
              <a:rPr lang="zh-CN" altLang="en-US" sz="2000" noProof="0" dirty="0" smtClean="0">
                <a:ln>
                  <a:noFill/>
                </a:ln>
                <a:effectLst/>
                <a:uLnTx/>
                <a:uFillTx/>
                <a:latin typeface="+mn-ea"/>
                <a:cs typeface="宋体" panose="02010600030101010101" pitchFamily="2" charset="-122"/>
                <a:sym typeface="+mn-ea"/>
              </a:rPr>
              <a:t>）多极神经元：有一个轴突和多个树突。</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）双极神经元：有树突和轴突各一个。</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3</a:t>
            </a:r>
            <a:r>
              <a:rPr lang="zh-CN" altLang="en-US" sz="2000" noProof="0" dirty="0" smtClean="0">
                <a:ln>
                  <a:noFill/>
                </a:ln>
                <a:effectLst/>
                <a:uLnTx/>
                <a:uFillTx/>
                <a:latin typeface="+mn-ea"/>
                <a:cs typeface="宋体" panose="02010600030101010101" pitchFamily="2" charset="-122"/>
                <a:sym typeface="+mn-ea"/>
              </a:rPr>
              <a:t>）假单极神经元：从胞体发出一个突起，但在不远处分为两支，一支进入中枢神经系统，称中枢突；另一支分布到周围组织或器官，称周围突。</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416560" y="791845"/>
            <a:ext cx="6096000" cy="398780"/>
          </a:xfrm>
          <a:prstGeom prst="rect">
            <a:avLst/>
          </a:prstGeom>
          <a:noFill/>
        </p:spPr>
        <p:txBody>
          <a:bodyPr wrap="square" rtlCol="0" anchor="t">
            <a:spAutoFit/>
          </a:bodyPr>
          <a:p>
            <a:pPr eaLnBrk="0" hangingPunct="0"/>
            <a:r>
              <a:rPr lang="zh-CN" altLang="zh-CN" sz="2000" dirty="0">
                <a:latin typeface="Arial" panose="020B0604020202020204" pitchFamily="34" charset="0"/>
                <a:sym typeface="+mn-ea"/>
              </a:rPr>
              <a:t>（二）神经元的分类</a:t>
            </a:r>
            <a:endParaRPr lang="zh-CN" altLang="zh-CN" sz="2000" dirty="0">
              <a:latin typeface="Arial" panose="020B0604020202020204" pitchFamily="34" charset="0"/>
              <a:sym typeface="+mn-ea"/>
            </a:endParaRPr>
          </a:p>
        </p:txBody>
      </p:sp>
      <p:pic>
        <p:nvPicPr>
          <p:cNvPr id="61442" name="图片 3" descr="2-27.JPG"/>
          <p:cNvPicPr>
            <a:picLocks noChangeAspect="1"/>
          </p:cNvPicPr>
          <p:nvPr/>
        </p:nvPicPr>
        <p:blipFill>
          <a:blip r:embed="rId5"/>
          <a:stretch>
            <a:fillRect/>
          </a:stretch>
        </p:blipFill>
        <p:spPr>
          <a:xfrm>
            <a:off x="6736715" y="1647190"/>
            <a:ext cx="4154170" cy="4520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500380" y="1044575"/>
            <a:ext cx="11141710" cy="540067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5059680" cy="3754120"/>
          </a:xfrm>
          <a:prstGeom prst="rect">
            <a:avLst/>
          </a:prstGeom>
          <a:noFill/>
          <a:ln w="9525">
            <a:noFill/>
          </a:ln>
        </p:spPr>
        <p:txBody>
          <a:bodyPr wrap="square" anchor="ctr" anchorCtr="0">
            <a:noAutofit/>
          </a:bodyPr>
          <a:p>
            <a:pPr marL="0" marR="0" lvl="0" indent="200025"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Times New Roman" panose="02020603050405020304" pitchFamily="18" charset="0"/>
                <a:sym typeface="+mn-ea"/>
              </a:rPr>
              <a:t>2</a:t>
            </a:r>
            <a:r>
              <a:rPr lang="zh-CN" altLang="en-US" sz="2000" noProof="0" dirty="0" smtClean="0">
                <a:ln>
                  <a:noFill/>
                </a:ln>
                <a:effectLst/>
                <a:uLnTx/>
                <a:uFillTx/>
                <a:latin typeface="+mn-ea"/>
                <a:cs typeface="宋体" panose="02010600030101010101" pitchFamily="2" charset="-122"/>
                <a:sym typeface="+mn-ea"/>
              </a:rPr>
              <a:t>．按神经元的功能不同，可分为</a:t>
            </a:r>
            <a:r>
              <a:rPr lang="en-US" altLang="zh-CN" sz="2000" noProof="0" dirty="0" smtClean="0">
                <a:ln>
                  <a:noFill/>
                </a:ln>
                <a:effectLst/>
                <a:uLnTx/>
                <a:uFillTx/>
                <a:latin typeface="+mn-ea"/>
                <a:cs typeface="宋体" panose="02010600030101010101" pitchFamily="2" charset="-122"/>
                <a:sym typeface="+mn-ea"/>
              </a:rPr>
              <a:t>3</a:t>
            </a:r>
            <a:r>
              <a:rPr lang="zh-CN" altLang="en-US" sz="2000" noProof="0" dirty="0" smtClean="0">
                <a:ln>
                  <a:noFill/>
                </a:ln>
                <a:effectLst/>
                <a:uLnTx/>
                <a:uFillTx/>
                <a:latin typeface="+mn-ea"/>
                <a:cs typeface="宋体" panose="02010600030101010101" pitchFamily="2" charset="-122"/>
                <a:sym typeface="+mn-ea"/>
              </a:rPr>
              <a:t>类：</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00025"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1</a:t>
            </a:r>
            <a:r>
              <a:rPr lang="zh-CN" altLang="en-US" sz="2000" noProof="0" dirty="0" smtClean="0">
                <a:ln>
                  <a:noFill/>
                </a:ln>
                <a:effectLst/>
                <a:uLnTx/>
                <a:uFillTx/>
                <a:latin typeface="+mn-ea"/>
                <a:cs typeface="宋体" panose="02010600030101010101" pitchFamily="2" charset="-122"/>
                <a:sym typeface="+mn-ea"/>
              </a:rPr>
              <a:t>） 感觉神经元：即传入神经元，多为假单极神经元，可接受体内、外各种刺激，并将信息传向中枢。</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00025"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）运动神经元：即传出神经元，一般为多极神经元，可将中枢产生的神经冲动传递给肌细胞或腺细胞，引起肌肉的收缩和腺体的分泌。</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00025"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a:t>
            </a:r>
            <a:r>
              <a:rPr lang="en-US" altLang="zh-CN" sz="2000" noProof="0" dirty="0" smtClean="0">
                <a:ln>
                  <a:noFill/>
                </a:ln>
                <a:effectLst/>
                <a:uLnTx/>
                <a:uFillTx/>
                <a:latin typeface="+mn-ea"/>
                <a:cs typeface="宋体" panose="02010600030101010101" pitchFamily="2" charset="-122"/>
                <a:sym typeface="+mn-ea"/>
              </a:rPr>
              <a:t>3</a:t>
            </a:r>
            <a:r>
              <a:rPr lang="zh-CN" altLang="en-US" sz="2000" noProof="0" dirty="0" smtClean="0">
                <a:ln>
                  <a:noFill/>
                </a:ln>
                <a:effectLst/>
                <a:uLnTx/>
                <a:uFillTx/>
                <a:latin typeface="+mn-ea"/>
                <a:cs typeface="宋体" panose="02010600030101010101" pitchFamily="2" charset="-122"/>
                <a:sym typeface="+mn-ea"/>
              </a:rPr>
              <a:t>）联络神经元：即中间神经元，一般为多极神经元，位于前两种神经元之间，起信息加工和传递作用。</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62467" name="图片 2" descr="2-28.jpg"/>
          <p:cNvPicPr>
            <a:picLocks noChangeAspect="1"/>
          </p:cNvPicPr>
          <p:nvPr/>
        </p:nvPicPr>
        <p:blipFill>
          <a:blip r:embed="rId5"/>
          <a:stretch>
            <a:fillRect/>
          </a:stretch>
        </p:blipFill>
        <p:spPr>
          <a:xfrm>
            <a:off x="6577965" y="1390650"/>
            <a:ext cx="4845685" cy="44583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9507220" cy="30276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  </a:t>
            </a:r>
            <a:r>
              <a:rPr lang="zh-CN" sz="2000" noProof="0" dirty="0" smtClean="0">
                <a:ln>
                  <a:noFill/>
                </a:ln>
                <a:effectLst/>
                <a:uLnTx/>
                <a:uFillTx/>
                <a:latin typeface="+mn-ea"/>
                <a:cs typeface="宋体" panose="02010600030101010101" pitchFamily="2" charset="-122"/>
                <a:sym typeface="+mn-ea"/>
              </a:rPr>
              <a:t>神经元与神经元之间或神经元与效应细胞之间传递信息的接触部位，称</a:t>
            </a:r>
            <a:r>
              <a:rPr lang="zh-CN" sz="2000" b="1" noProof="0" dirty="0" smtClean="0">
                <a:ln>
                  <a:noFill/>
                </a:ln>
                <a:effectLst/>
                <a:uLnTx/>
                <a:uFillTx/>
                <a:latin typeface="+mn-ea"/>
                <a:cs typeface="宋体" panose="02010600030101010101" pitchFamily="2" charset="-122"/>
                <a:sym typeface="+mn-ea"/>
              </a:rPr>
              <a:t>突触</a:t>
            </a:r>
            <a:r>
              <a:rPr lang="zh-CN" sz="2000" noProof="0" dirty="0" smtClean="0">
                <a:ln>
                  <a:noFill/>
                </a:ln>
                <a:effectLst/>
                <a:uLnTx/>
                <a:uFillTx/>
                <a:latin typeface="+mn-ea"/>
                <a:cs typeface="宋体" panose="02010600030101010101" pitchFamily="2" charset="-122"/>
                <a:sym typeface="+mn-ea"/>
              </a:rPr>
              <a:t>。突触是一种特化的细胞连接，常见的是一个神经元的轴突与另一个神经元的胞体或树突连接，分别形成轴</a:t>
            </a:r>
            <a:r>
              <a:rPr lang="zh-CN" altLang="zh-CN" sz="2000" noProof="0" dirty="0" smtClean="0">
                <a:ln>
                  <a:noFill/>
                </a:ln>
                <a:effectLst/>
                <a:uLnTx/>
                <a:uFillTx/>
                <a:latin typeface="+mn-ea"/>
                <a:cs typeface="宋体" panose="02010600030101010101" pitchFamily="2" charset="-122"/>
                <a:sym typeface="+mn-ea"/>
              </a:rPr>
              <a:t>—</a:t>
            </a:r>
            <a:r>
              <a:rPr lang="zh-CN" sz="2000" noProof="0" dirty="0" smtClean="0">
                <a:ln>
                  <a:noFill/>
                </a:ln>
                <a:effectLst/>
                <a:uLnTx/>
                <a:uFillTx/>
                <a:latin typeface="+mn-ea"/>
                <a:cs typeface="宋体" panose="02010600030101010101" pitchFamily="2" charset="-122"/>
                <a:sym typeface="+mn-ea"/>
              </a:rPr>
              <a:t>体突触或轴</a:t>
            </a:r>
            <a:r>
              <a:rPr lang="zh-CN" altLang="zh-CN" sz="2000" noProof="0" dirty="0" smtClean="0">
                <a:ln>
                  <a:noFill/>
                </a:ln>
                <a:effectLst/>
                <a:uLnTx/>
                <a:uFillTx/>
                <a:latin typeface="+mn-ea"/>
                <a:cs typeface="宋体" panose="02010600030101010101" pitchFamily="2" charset="-122"/>
                <a:sym typeface="+mn-ea"/>
              </a:rPr>
              <a:t>—</a:t>
            </a:r>
            <a:r>
              <a:rPr lang="zh-CN" sz="2000" noProof="0" dirty="0" smtClean="0">
                <a:ln>
                  <a:noFill/>
                </a:ln>
                <a:effectLst/>
                <a:uLnTx/>
                <a:uFillTx/>
                <a:latin typeface="+mn-ea"/>
                <a:cs typeface="宋体" panose="02010600030101010101" pitchFamily="2" charset="-122"/>
                <a:sym typeface="+mn-ea"/>
              </a:rPr>
              <a:t>树突触。</a:t>
            </a: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  </a:t>
            </a:r>
            <a:r>
              <a:rPr lang="zh-CN" sz="2000" noProof="0" dirty="0" smtClean="0">
                <a:ln>
                  <a:noFill/>
                </a:ln>
                <a:effectLst/>
                <a:uLnTx/>
                <a:uFillTx/>
                <a:latin typeface="+mn-ea"/>
                <a:cs typeface="宋体" panose="02010600030101010101" pitchFamily="2" charset="-122"/>
                <a:sym typeface="+mn-ea"/>
              </a:rPr>
              <a:t>根据冲动的传递方式，突触可分为化学突触和电突触两类。</a:t>
            </a:r>
            <a:r>
              <a:rPr lang="zh-CN" sz="2000" b="1" noProof="0" dirty="0" smtClean="0">
                <a:ln>
                  <a:noFill/>
                </a:ln>
                <a:effectLst/>
                <a:uLnTx/>
                <a:uFillTx/>
                <a:latin typeface="+mn-ea"/>
                <a:cs typeface="宋体" panose="02010600030101010101" pitchFamily="2" charset="-122"/>
                <a:sym typeface="+mn-ea"/>
              </a:rPr>
              <a:t>化学突触</a:t>
            </a:r>
            <a:r>
              <a:rPr lang="zh-CN" sz="2000" noProof="0" dirty="0" smtClean="0">
                <a:ln>
                  <a:noFill/>
                </a:ln>
                <a:effectLst/>
                <a:uLnTx/>
                <a:uFillTx/>
                <a:latin typeface="+mn-ea"/>
                <a:cs typeface="宋体" panose="02010600030101010101" pitchFamily="2" charset="-122"/>
                <a:sym typeface="+mn-ea"/>
              </a:rPr>
              <a:t>以神经递质作为传递信息的媒介，是一般所说的突触。</a:t>
            </a:r>
            <a:r>
              <a:rPr lang="zh-CN" sz="2000" b="1" noProof="0" dirty="0" smtClean="0">
                <a:ln>
                  <a:noFill/>
                </a:ln>
                <a:effectLst/>
                <a:uLnTx/>
                <a:uFillTx/>
                <a:latin typeface="+mn-ea"/>
                <a:cs typeface="宋体" panose="02010600030101010101" pitchFamily="2" charset="-122"/>
                <a:sym typeface="+mn-ea"/>
              </a:rPr>
              <a:t>电突触</a:t>
            </a:r>
            <a:r>
              <a:rPr lang="zh-CN" sz="2000" noProof="0" dirty="0" smtClean="0">
                <a:ln>
                  <a:noFill/>
                </a:ln>
                <a:effectLst/>
                <a:uLnTx/>
                <a:uFillTx/>
                <a:latin typeface="+mn-ea"/>
                <a:cs typeface="宋体" panose="02010600030101010101" pitchFamily="2" charset="-122"/>
                <a:sym typeface="+mn-ea"/>
              </a:rPr>
              <a:t>实际是缝隙连接，以电流作为信息载体，某些低等动物较发达，而哺乳动物及人很少。</a:t>
            </a:r>
            <a:endParaRPr lang="zh-CN" sz="2000" noProof="0" dirty="0" smtClean="0">
              <a:ln>
                <a:noFill/>
              </a:ln>
              <a:effectLst/>
              <a:uLnTx/>
              <a:uFillTx/>
              <a:latin typeface="+mn-ea"/>
              <a:cs typeface="宋体" panose="02010600030101010101" pitchFamily="2" charset="-122"/>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电镜下，化学突触由</a:t>
            </a:r>
            <a:r>
              <a:rPr lang="zh-CN" altLang="zh-CN" sz="2000" b="1" dirty="0">
                <a:latin typeface="Arial" panose="020B0604020202020204" pitchFamily="34" charset="0"/>
                <a:sym typeface="+mn-ea"/>
              </a:rPr>
              <a:t>突触前部</a:t>
            </a:r>
            <a:r>
              <a:rPr lang="zh-CN" altLang="zh-CN" sz="2000" dirty="0">
                <a:latin typeface="Arial" panose="020B0604020202020204" pitchFamily="34" charset="0"/>
                <a:sym typeface="+mn-ea"/>
              </a:rPr>
              <a:t>、</a:t>
            </a:r>
            <a:r>
              <a:rPr lang="zh-CN" altLang="zh-CN" sz="2000" b="1" dirty="0">
                <a:latin typeface="Arial" panose="020B0604020202020204" pitchFamily="34" charset="0"/>
                <a:sym typeface="+mn-ea"/>
              </a:rPr>
              <a:t>突触间隙</a:t>
            </a:r>
            <a:r>
              <a:rPr lang="zh-CN" altLang="zh-CN" sz="2000" dirty="0">
                <a:latin typeface="Arial" panose="020B0604020202020204" pitchFamily="34" charset="0"/>
                <a:sym typeface="+mn-ea"/>
              </a:rPr>
              <a:t>和</a:t>
            </a:r>
            <a:r>
              <a:rPr lang="zh-CN" altLang="zh-CN" sz="2000" b="1" dirty="0">
                <a:latin typeface="Arial" panose="020B0604020202020204" pitchFamily="34" charset="0"/>
                <a:sym typeface="+mn-ea"/>
              </a:rPr>
              <a:t>突触后部</a:t>
            </a:r>
            <a:r>
              <a:rPr lang="en-US" altLang="zh-CN" sz="2000" dirty="0">
                <a:latin typeface="Arial" panose="020B0604020202020204" pitchFamily="34" charset="0"/>
                <a:sym typeface="+mn-ea"/>
              </a:rPr>
              <a:t>3</a:t>
            </a:r>
            <a:r>
              <a:rPr lang="zh-CN" altLang="zh-CN" sz="2000" dirty="0">
                <a:latin typeface="Arial" panose="020B0604020202020204" pitchFamily="34" charset="0"/>
                <a:sym typeface="+mn-ea"/>
              </a:rPr>
              <a:t>部分构成。突触前、后部相对的细胞膜，又可分别称突触前膜和突触后膜；突触间隙指的是突触前膜和突触后膜间宽约</a:t>
            </a:r>
            <a:r>
              <a:rPr lang="en-US" altLang="zh-CN" sz="2000" dirty="0">
                <a:latin typeface="Arial" panose="020B0604020202020204" pitchFamily="34" charset="0"/>
                <a:sym typeface="+mn-ea"/>
              </a:rPr>
              <a:t>15</a:t>
            </a:r>
            <a:r>
              <a:rPr lang="zh-CN" altLang="zh-CN" sz="2000" dirty="0">
                <a:latin typeface="Arial" panose="020B0604020202020204" pitchFamily="34" charset="0"/>
                <a:sym typeface="+mn-ea"/>
              </a:rPr>
              <a:t>～</a:t>
            </a:r>
            <a:r>
              <a:rPr lang="en-US" altLang="zh-CN" sz="2000" dirty="0">
                <a:latin typeface="Arial" panose="020B0604020202020204" pitchFamily="34" charset="0"/>
                <a:sym typeface="+mn-ea"/>
              </a:rPr>
              <a:t>30nm</a:t>
            </a:r>
            <a:r>
              <a:rPr lang="zh-CN" altLang="zh-CN" sz="2000" dirty="0">
                <a:latin typeface="Arial" panose="020B0604020202020204" pitchFamily="34" charset="0"/>
                <a:sym typeface="+mn-ea"/>
              </a:rPr>
              <a:t>的狭小间隙</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356870" y="848360"/>
            <a:ext cx="6096000" cy="398780"/>
          </a:xfrm>
          <a:prstGeom prst="rect">
            <a:avLst/>
          </a:prstGeom>
          <a:noFill/>
        </p:spPr>
        <p:txBody>
          <a:bodyPr wrap="square" rtlCol="0" anchor="t">
            <a:sp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宋体" panose="02010600030101010101" pitchFamily="2" charset="-122"/>
                <a:sym typeface="+mn-ea"/>
              </a:rPr>
              <a:t>（三）突触</a:t>
            </a:r>
            <a:r>
              <a:rPr lang="zh-CN" sz="2000" b="1" noProof="0" dirty="0" smtClean="0">
                <a:ln>
                  <a:noFill/>
                </a:ln>
                <a:effectLst/>
                <a:uLnTx/>
                <a:uFillTx/>
                <a:latin typeface="+mn-ea"/>
                <a:cs typeface="宋体" panose="02010600030101010101" pitchFamily="2" charset="-122"/>
                <a:sym typeface="+mn-ea"/>
              </a:rPr>
              <a:t> </a:t>
            </a:r>
            <a:endParaRPr lang="zh-CN" altLang="zh-CN"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0770" y="593090"/>
            <a:ext cx="10321290" cy="4105275"/>
          </a:xfrm>
          <a:prstGeom prst="rect">
            <a:avLst/>
          </a:prstGeom>
          <a:noFill/>
        </p:spPr>
        <p:txBody>
          <a:bodyPr wrap="square" rtlCol="0" anchor="ctr" anchorCtr="0">
            <a:noAutofit/>
          </a:bodyPr>
          <a:p>
            <a:pPr indent="266700" eaLnBrk="0" hangingPunct="0"/>
            <a:r>
              <a:rPr lang="en-US" altLang="zh-CN" sz="2000" dirty="0">
                <a:latin typeface="Times New Roman" panose="02020603050405020304" pitchFamily="18" charset="0"/>
                <a:cs typeface="Times New Roman" panose="02020603050405020304" pitchFamily="18" charset="0"/>
                <a:sym typeface="+mn-ea"/>
              </a:rPr>
              <a:t>    </a:t>
            </a:r>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endParaRPr lang="en-US" altLang="zh-CN" sz="2000" dirty="0">
              <a:latin typeface="Times New Roman" panose="02020603050405020304" pitchFamily="18" charset="0"/>
              <a:cs typeface="Times New Roman" panose="02020603050405020304" pitchFamily="18" charset="0"/>
              <a:sym typeface="+mn-ea"/>
            </a:endParaRPr>
          </a:p>
          <a:p>
            <a:pPr indent="266700" eaLnBrk="0" hangingPunct="0"/>
            <a:r>
              <a:rPr lang="en-US" altLang="zh-CN" sz="2000" dirty="0">
                <a:latin typeface="Times New Roman" panose="02020603050405020304" pitchFamily="18" charset="0"/>
                <a:cs typeface="Times New Roman" panose="02020603050405020304" pitchFamily="18" charset="0"/>
                <a:sym typeface="+mn-ea"/>
              </a:rPr>
              <a:t>    </a:t>
            </a:r>
            <a:r>
              <a:rPr lang="zh-CN" altLang="en-US" sz="2000" dirty="0">
                <a:latin typeface="Times New Roman" panose="02020603050405020304" pitchFamily="18" charset="0"/>
                <a:cs typeface="Times New Roman" panose="02020603050405020304" pitchFamily="18" charset="0"/>
                <a:sym typeface="+mn-ea"/>
              </a:rPr>
              <a:t>上皮组织简称上皮，其结构特点是细胞排列紧密，细胞间质少。上皮组织根据分布和功能不同可分为被覆上皮、腺上皮和感觉上皮。上皮组织具有保护、分泌、吸收和排泄等功能。</a:t>
            </a:r>
            <a:endParaRPr lang="zh-CN" altLang="en-US" sz="2000" dirty="0">
              <a:latin typeface="Times New Roman" panose="02020603050405020304" pitchFamily="18" charset="0"/>
              <a:cs typeface="Times New Roman" panose="02020603050405020304" pitchFamily="18" charset="0"/>
              <a:sym typeface="+mn-ea"/>
            </a:endParaRPr>
          </a:p>
          <a:p>
            <a:pPr indent="266700" eaLnBrk="0" hangingPunct="0"/>
            <a:r>
              <a:rPr lang="zh-CN" altLang="en-US" sz="2000" dirty="0">
                <a:latin typeface="Times New Roman" panose="02020603050405020304" pitchFamily="18" charset="0"/>
                <a:cs typeface="Times New Roman" panose="02020603050405020304" pitchFamily="18" charset="0"/>
                <a:sym typeface="+mn-ea"/>
              </a:rPr>
              <a:t> </a:t>
            </a:r>
            <a:r>
              <a:rPr lang="en-US" altLang="zh-CN" sz="2000" dirty="0">
                <a:latin typeface="Times New Roman" panose="02020603050405020304" pitchFamily="18" charset="0"/>
                <a:cs typeface="Times New Roman" panose="02020603050405020304" pitchFamily="18" charset="0"/>
                <a:sym typeface="+mn-ea"/>
              </a:rPr>
              <a:t>   </a:t>
            </a:r>
            <a:r>
              <a:rPr lang="zh-CN" altLang="en-US" sz="2000" b="1" dirty="0">
                <a:latin typeface="黑体" panose="02010609060101010101" charset="-122"/>
                <a:cs typeface="Times New Roman" panose="02020603050405020304" pitchFamily="18" charset="0"/>
                <a:sym typeface="+mn-ea"/>
              </a:rPr>
              <a:t>一、被覆上皮</a:t>
            </a:r>
            <a:endParaRPr lang="zh-CN" altLang="en-US" sz="2000" b="1" dirty="0">
              <a:latin typeface="黑体" panose="02010609060101010101" charset="-122"/>
              <a:cs typeface="Times New Roman" panose="02020603050405020304" pitchFamily="18" charset="0"/>
              <a:sym typeface="+mn-ea"/>
            </a:endParaRPr>
          </a:p>
          <a:p>
            <a:pPr indent="266700" eaLnBrk="0" hangingPunct="0"/>
            <a:r>
              <a:rPr lang="en-US" altLang="zh-CN" sz="2000" b="1" dirty="0">
                <a:latin typeface="黑体" panose="02010609060101010101" charset="-122"/>
                <a:cs typeface="Times New Roman" panose="02020603050405020304" pitchFamily="18" charset="0"/>
                <a:sym typeface="+mn-ea"/>
              </a:rPr>
              <a:t>  </a:t>
            </a:r>
            <a:r>
              <a:rPr lang="zh-CN" altLang="en-US" sz="2000" dirty="0">
                <a:latin typeface="宋体" panose="02010600030101010101" pitchFamily="2" charset="-122"/>
                <a:cs typeface="Times New Roman" panose="02020603050405020304" pitchFamily="18" charset="0"/>
                <a:sym typeface="+mn-ea"/>
              </a:rPr>
              <a:t>（一）被覆上皮的特点  </a:t>
            </a:r>
            <a:endParaRPr lang="zh-CN" altLang="en-US" sz="2000" dirty="0">
              <a:latin typeface="宋体" panose="02010600030101010101" pitchFamily="2" charset="-122"/>
              <a:cs typeface="Times New Roman" panose="02020603050405020304" pitchFamily="18" charset="0"/>
              <a:sym typeface="+mn-ea"/>
            </a:endParaRPr>
          </a:p>
          <a:p>
            <a:pPr indent="266700" eaLnBrk="0" hangingPunct="0"/>
            <a:r>
              <a:rPr lang="zh-CN" altLang="en-US" sz="2000" dirty="0">
                <a:latin typeface="宋体" panose="02010600030101010101" pitchFamily="2" charset="-122"/>
                <a:cs typeface="Times New Roman" panose="02020603050405020304" pitchFamily="18" charset="0"/>
                <a:sym typeface="+mn-ea"/>
              </a:rPr>
              <a:t> </a:t>
            </a:r>
            <a:r>
              <a:rPr lang="en-US" altLang="zh-CN" sz="2000" dirty="0">
                <a:latin typeface="宋体" panose="02010600030101010101" pitchFamily="2" charset="-122"/>
                <a:cs typeface="Times New Roman" panose="02020603050405020304" pitchFamily="18" charset="0"/>
                <a:sym typeface="+mn-ea"/>
              </a:rPr>
              <a:t> </a:t>
            </a:r>
            <a:r>
              <a:rPr lang="zh-CN" altLang="en-US" sz="2000" dirty="0">
                <a:latin typeface="Arial" panose="020B0604020202020204" pitchFamily="34" charset="0"/>
                <a:cs typeface="Times New Roman" panose="02020603050405020304" pitchFamily="18" charset="0"/>
                <a:sym typeface="+mn-ea"/>
              </a:rPr>
              <a:t>被覆上皮除具备上皮组织的一般特点外，还具有以下特点：</a:t>
            </a:r>
            <a:endParaRPr lang="en-US" altLang="zh-CN" sz="2000" dirty="0">
              <a:latin typeface="Arial" panose="020B0604020202020204" pitchFamily="34" charset="0"/>
              <a:cs typeface="Times New Roman" panose="02020603050405020304" pitchFamily="18" charset="0"/>
            </a:endParaRPr>
          </a:p>
          <a:p>
            <a:pPr indent="266700" eaLnBrk="0" hangingPunct="0"/>
            <a:r>
              <a:rPr lang="en-US" altLang="zh-CN" sz="2000" dirty="0">
                <a:latin typeface="Arial" panose="020B0604020202020204" pitchFamily="34" charset="0"/>
                <a:cs typeface="Times New Roman" panose="02020603050405020304" pitchFamily="18" charset="0"/>
                <a:sym typeface="+mn-ea"/>
              </a:rPr>
              <a:t>  </a:t>
            </a:r>
            <a:r>
              <a:rPr lang="zh-CN" altLang="en-US" sz="2000" dirty="0">
                <a:latin typeface="Arial" panose="020B0604020202020204" pitchFamily="34" charset="0"/>
                <a:cs typeface="Times New Roman" panose="02020603050405020304" pitchFamily="18" charset="0"/>
                <a:sym typeface="+mn-ea"/>
              </a:rPr>
              <a:t>①广泛被覆于人体的表面和衬在体内多种管、腔、囊壁的内面。</a:t>
            </a:r>
            <a:endParaRPr lang="en-US" altLang="zh-CN" sz="2000" dirty="0">
              <a:latin typeface="Arial" panose="020B0604020202020204" pitchFamily="34" charset="0"/>
              <a:cs typeface="Times New Roman" panose="02020603050405020304" pitchFamily="18" charset="0"/>
            </a:endParaRPr>
          </a:p>
          <a:p>
            <a:pPr indent="266700" eaLnBrk="0" hangingPunct="0"/>
            <a:r>
              <a:rPr lang="en-US" altLang="zh-CN" sz="2000" dirty="0">
                <a:latin typeface="Arial" panose="020B0604020202020204" pitchFamily="34" charset="0"/>
                <a:cs typeface="Times New Roman" panose="02020603050405020304" pitchFamily="18" charset="0"/>
                <a:sym typeface="+mn-ea"/>
              </a:rPr>
              <a:t>  </a:t>
            </a:r>
            <a:r>
              <a:rPr lang="zh-CN" altLang="en-US" sz="2000" dirty="0">
                <a:latin typeface="Arial" panose="020B0604020202020204" pitchFamily="34" charset="0"/>
                <a:cs typeface="Times New Roman" panose="02020603050405020304" pitchFamily="18" charset="0"/>
                <a:sym typeface="+mn-ea"/>
              </a:rPr>
              <a:t>②上皮细胞具有明显的极性：上皮细胞朝向体表或管腔的一面称为游离面；与游离面相对，与深部结缔组织相连的一面称为基底面。</a:t>
            </a:r>
            <a:endParaRPr lang="en-US" altLang="zh-CN" sz="2000" dirty="0">
              <a:latin typeface="Arial" panose="020B0604020202020204" pitchFamily="34" charset="0"/>
              <a:cs typeface="Times New Roman" panose="02020603050405020304" pitchFamily="18" charset="0"/>
            </a:endParaRPr>
          </a:p>
          <a:p>
            <a:pPr indent="266700" eaLnBrk="0" hangingPunct="0"/>
            <a:r>
              <a:rPr lang="en-US" altLang="zh-CN" sz="2000" dirty="0">
                <a:latin typeface="Arial" panose="020B0604020202020204" pitchFamily="34" charset="0"/>
                <a:cs typeface="Times New Roman" panose="02020603050405020304" pitchFamily="18" charset="0"/>
                <a:sym typeface="+mn-ea"/>
              </a:rPr>
              <a:t>  </a:t>
            </a:r>
            <a:r>
              <a:rPr lang="zh-CN" altLang="en-US" sz="2000" dirty="0">
                <a:latin typeface="Arial" panose="020B0604020202020204" pitchFamily="34" charset="0"/>
                <a:cs typeface="Times New Roman" panose="02020603050405020304" pitchFamily="18" charset="0"/>
                <a:sym typeface="+mn-ea"/>
              </a:rPr>
              <a:t>③被覆上皮内一般没有血管，其营养由深层的结缔组织提供。</a:t>
            </a:r>
            <a:r>
              <a:rPr lang="zh-CN" altLang="en-US" sz="2000" dirty="0">
                <a:latin typeface="Arial" panose="020B0604020202020204" pitchFamily="34" charset="0"/>
                <a:sym typeface="+mn-ea"/>
              </a:rPr>
              <a:t> </a:t>
            </a:r>
            <a:endParaRPr lang="zh-CN" altLang="en-US" sz="2000" dirty="0">
              <a:latin typeface="Arial" panose="020B0604020202020204" pitchFamily="34" charset="0"/>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黑体" panose="02010609060101010101" charset="-122"/>
              <a:cs typeface="Times New Roman" panose="02020603050405020304" pitchFamily="18" charset="0"/>
              <a:sym typeface="+mn-ea"/>
            </a:endParaRPr>
          </a:p>
          <a:p>
            <a:pPr indent="266700" eaLnBrk="0" hangingPunct="0"/>
            <a:endParaRPr lang="zh-CN" altLang="en-US" sz="2000" b="1" dirty="0">
              <a:latin typeface="Arial" panose="020B0604020202020204" pitchFamily="34" charset="0"/>
            </a:endParaRPr>
          </a:p>
          <a:p>
            <a:pPr indent="266700" eaLnBrk="0" hangingPunct="0"/>
            <a:endParaRPr lang="zh-CN" altLang="en-US" sz="2000" dirty="0">
              <a:latin typeface="Arial" panose="020B0604020202020204" pitchFamily="34" charset="0"/>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一、神经元</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500380" y="1044575"/>
            <a:ext cx="11141710" cy="540067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82370" y="1583690"/>
            <a:ext cx="4156075" cy="462280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ea typeface="+mn-lt"/>
                <a:cs typeface="+mn-lt"/>
                <a:sym typeface="+mn-ea"/>
              </a:rPr>
              <a:t>电镜下，化学突触由</a:t>
            </a:r>
            <a:r>
              <a:rPr lang="zh-CN" altLang="zh-CN" sz="2000" b="1" dirty="0">
                <a:ea typeface="+mn-lt"/>
                <a:cs typeface="+mn-lt"/>
                <a:sym typeface="+mn-ea"/>
              </a:rPr>
              <a:t>突触前部</a:t>
            </a:r>
            <a:r>
              <a:rPr lang="zh-CN" altLang="zh-CN" sz="2000" dirty="0">
                <a:ea typeface="+mn-lt"/>
                <a:cs typeface="+mn-lt"/>
                <a:sym typeface="+mn-ea"/>
              </a:rPr>
              <a:t>、</a:t>
            </a:r>
            <a:r>
              <a:rPr lang="zh-CN" altLang="zh-CN" sz="2000" b="1" dirty="0">
                <a:ea typeface="+mn-lt"/>
                <a:cs typeface="+mn-lt"/>
                <a:sym typeface="+mn-ea"/>
              </a:rPr>
              <a:t>突触间隙</a:t>
            </a:r>
            <a:r>
              <a:rPr lang="zh-CN" altLang="zh-CN" sz="2000" dirty="0">
                <a:ea typeface="+mn-lt"/>
                <a:cs typeface="+mn-lt"/>
                <a:sym typeface="+mn-ea"/>
              </a:rPr>
              <a:t>和</a:t>
            </a:r>
            <a:r>
              <a:rPr lang="zh-CN" altLang="zh-CN" sz="2000" b="1" dirty="0">
                <a:ea typeface="+mn-lt"/>
                <a:cs typeface="+mn-lt"/>
                <a:sym typeface="+mn-ea"/>
              </a:rPr>
              <a:t>突触后部</a:t>
            </a:r>
            <a:r>
              <a:rPr lang="en-US" altLang="zh-CN" sz="2000" dirty="0">
                <a:ea typeface="+mn-lt"/>
                <a:cs typeface="+mn-lt"/>
                <a:sym typeface="+mn-ea"/>
              </a:rPr>
              <a:t>3</a:t>
            </a:r>
            <a:r>
              <a:rPr lang="zh-CN" altLang="zh-CN" sz="2000" dirty="0">
                <a:ea typeface="+mn-lt"/>
                <a:cs typeface="+mn-lt"/>
                <a:sym typeface="+mn-ea"/>
              </a:rPr>
              <a:t>部分构成。突触前、后部相对的细胞膜，又可分别称突触前膜和突触后膜；突触间隙指的是突触前膜和突触后膜间宽约</a:t>
            </a:r>
            <a:r>
              <a:rPr lang="en-US" altLang="zh-CN" sz="2000" dirty="0">
                <a:ea typeface="+mn-lt"/>
                <a:cs typeface="+mn-lt"/>
                <a:sym typeface="+mn-ea"/>
              </a:rPr>
              <a:t>15</a:t>
            </a:r>
            <a:r>
              <a:rPr lang="zh-CN" altLang="zh-CN" sz="2000" dirty="0">
                <a:ea typeface="+mn-lt"/>
                <a:cs typeface="+mn-lt"/>
                <a:sym typeface="+mn-ea"/>
              </a:rPr>
              <a:t>～</a:t>
            </a:r>
            <a:r>
              <a:rPr lang="en-US" altLang="zh-CN" sz="2000" dirty="0">
                <a:ea typeface="+mn-lt"/>
                <a:cs typeface="+mn-lt"/>
                <a:sym typeface="+mn-ea"/>
              </a:rPr>
              <a:t>30nm</a:t>
            </a:r>
            <a:r>
              <a:rPr lang="zh-CN" altLang="zh-CN" sz="2000" dirty="0">
                <a:ea typeface="+mn-lt"/>
                <a:cs typeface="+mn-lt"/>
                <a:sym typeface="+mn-ea"/>
              </a:rPr>
              <a:t>的狭小间隙。</a:t>
            </a:r>
            <a:endParaRPr lang="zh-CN" altLang="zh-CN" sz="2000" dirty="0">
              <a:ea typeface="+mn-lt"/>
              <a:cs typeface="+mn-lt"/>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ea typeface="+mn-lt"/>
                <a:cs typeface="+mn-lt"/>
                <a:sym typeface="+mn-ea"/>
              </a:rPr>
              <a:t>突触前部内含许多突触小泡，突触小泡内含有神经递质，突触后膜上有特异性的神经递质的受体及离子通道。当神经冲动传导到轴突末端时，使突触小泡移至突触前膜并与之融合，将神经递质释放到突触间隙，并与突触后膜上的受体相结合，使突触后神经元 </a:t>
            </a:r>
            <a:r>
              <a:rPr lang="en-US" altLang="zh-CN" sz="2000" dirty="0">
                <a:ea typeface="+mn-lt"/>
                <a:cs typeface="+mn-lt"/>
                <a:sym typeface="+mn-ea"/>
              </a:rPr>
              <a:t>(</a:t>
            </a:r>
            <a:r>
              <a:rPr lang="zh-CN" altLang="zh-CN" sz="2000" dirty="0">
                <a:ea typeface="+mn-lt"/>
                <a:cs typeface="+mn-lt"/>
                <a:sym typeface="+mn-ea"/>
              </a:rPr>
              <a:t>或效应细胞</a:t>
            </a:r>
            <a:r>
              <a:rPr lang="en-US" altLang="zh-CN" sz="2000" dirty="0">
                <a:ea typeface="+mn-lt"/>
                <a:cs typeface="+mn-lt"/>
                <a:sym typeface="+mn-ea"/>
              </a:rPr>
              <a:t>)</a:t>
            </a:r>
            <a:r>
              <a:rPr lang="zh-CN" altLang="zh-CN" sz="2000" dirty="0">
                <a:ea typeface="+mn-lt"/>
                <a:cs typeface="+mn-lt"/>
                <a:sym typeface="+mn-ea"/>
              </a:rPr>
              <a:t>出现兴奋或抑制。</a:t>
            </a:r>
            <a:endParaRPr lang="zh-CN" altLang="en-US" sz="2000" dirty="0">
              <a:ea typeface="+mn-lt"/>
              <a:cs typeface="+mn-lt"/>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ea typeface="+mn-lt"/>
              <a:cs typeface="+mn-lt"/>
            </a:endParaRPr>
          </a:p>
        </p:txBody>
      </p:sp>
      <p:pic>
        <p:nvPicPr>
          <p:cNvPr id="64514" name="图片 2" descr="2-29.jpg"/>
          <p:cNvPicPr>
            <a:picLocks noChangeAspect="1"/>
          </p:cNvPicPr>
          <p:nvPr/>
        </p:nvPicPr>
        <p:blipFill>
          <a:blip r:embed="rId5"/>
          <a:stretch>
            <a:fillRect/>
          </a:stretch>
        </p:blipFill>
        <p:spPr>
          <a:xfrm>
            <a:off x="5438140" y="2007235"/>
            <a:ext cx="5457190" cy="38417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二、神经胶质细胞</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779905"/>
            <a:ext cx="4814570" cy="33959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宋体" panose="02010600030101010101" pitchFamily="2" charset="-122"/>
                <a:sym typeface="+mn-ea"/>
              </a:rPr>
              <a:t>神经胶质细胞广泛存在于神经系统，起支持、保护和绝缘等作用。数量约为神经元的</a:t>
            </a:r>
            <a:r>
              <a:rPr lang="en-US" altLang="zh-CN" sz="2000" noProof="0" dirty="0" smtClean="0">
                <a:ln>
                  <a:noFill/>
                </a:ln>
                <a:effectLst/>
                <a:uLnTx/>
                <a:uFillTx/>
                <a:latin typeface="+mn-ea"/>
                <a:cs typeface="宋体" panose="02010600030101010101" pitchFamily="2" charset="-122"/>
                <a:sym typeface="+mn-ea"/>
              </a:rPr>
              <a:t>10-50</a:t>
            </a:r>
            <a:r>
              <a:rPr lang="zh-CN" altLang="en-US" sz="2000" noProof="0" dirty="0" smtClean="0">
                <a:ln>
                  <a:noFill/>
                </a:ln>
                <a:effectLst/>
                <a:uLnTx/>
                <a:uFillTx/>
                <a:latin typeface="+mn-ea"/>
                <a:cs typeface="宋体" panose="02010600030101010101" pitchFamily="2" charset="-122"/>
                <a:sym typeface="+mn-ea"/>
              </a:rPr>
              <a:t>倍。根据所在的位置不同，将其分为中枢系统内的神经胶质细胞和周围神经系统内的神经胶质细胞。</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noProof="0" dirty="0" smtClean="0">
                <a:ln>
                  <a:noFill/>
                </a:ln>
                <a:effectLst/>
                <a:uLnTx/>
                <a:uFillTx/>
                <a:latin typeface="+mn-ea"/>
                <a:cs typeface="宋体" panose="02010600030101010101" pitchFamily="2" charset="-122"/>
                <a:sym typeface="+mn-ea"/>
              </a:rPr>
              <a:t>中枢神经系统内的神经胶质细胞有</a:t>
            </a:r>
            <a:r>
              <a:rPr lang="en-US" altLang="zh-CN" sz="2000" noProof="0" dirty="0" smtClean="0">
                <a:ln>
                  <a:noFill/>
                </a:ln>
                <a:effectLst/>
                <a:uLnTx/>
                <a:uFillTx/>
                <a:latin typeface="+mn-ea"/>
                <a:cs typeface="宋体" panose="02010600030101010101" pitchFamily="2" charset="-122"/>
                <a:sym typeface="+mn-ea"/>
              </a:rPr>
              <a:t>4</a:t>
            </a:r>
            <a:r>
              <a:rPr lang="zh-CN" altLang="en-US" sz="2000" noProof="0" dirty="0" smtClean="0">
                <a:ln>
                  <a:noFill/>
                </a:ln>
                <a:effectLst/>
                <a:uLnTx/>
                <a:uFillTx/>
                <a:latin typeface="+mn-ea"/>
                <a:cs typeface="宋体" panose="02010600030101010101" pitchFamily="2" charset="-122"/>
                <a:sym typeface="+mn-ea"/>
              </a:rPr>
              <a:t>种：星形胶质细胞、少突胶质细胞、小胶质细胞和室管膜细胞。周围神经系统内的神经胶质细胞包括神经膜细胞（施万细胞）</a:t>
            </a:r>
            <a:r>
              <a:rPr lang="zh-CN" altLang="en-US" sz="2000" noProof="0" dirty="0" smtClean="0">
                <a:ln>
                  <a:noFill/>
                </a:ln>
                <a:effectLst/>
                <a:uLnTx/>
                <a:uFillTx/>
                <a:latin typeface="+mn-ea"/>
                <a:cs typeface="Times New Roman" panose="02020603050405020304" pitchFamily="18" charset="0"/>
                <a:sym typeface="+mn-ea"/>
              </a:rPr>
              <a:t>和</a:t>
            </a:r>
            <a:r>
              <a:rPr lang="zh-CN" altLang="en-US" sz="2000" noProof="0" dirty="0" smtClean="0">
                <a:ln>
                  <a:noFill/>
                </a:ln>
                <a:effectLst/>
                <a:uLnTx/>
                <a:uFillTx/>
                <a:latin typeface="+mn-ea"/>
                <a:cs typeface="宋体" panose="02010600030101010101" pitchFamily="2" charset="-122"/>
                <a:sym typeface="+mn-ea"/>
              </a:rPr>
              <a:t>卫星细胞两种</a:t>
            </a:r>
            <a:r>
              <a:rPr lang="zh-CN" altLang="en-US" sz="2000" noProof="0" dirty="0" smtClean="0">
                <a:ln>
                  <a:noFill/>
                </a:ln>
                <a:effectLst/>
                <a:uLnTx/>
                <a:uFillTx/>
                <a:latin typeface="+mn-ea"/>
                <a:sym typeface="+mn-ea"/>
              </a:rPr>
              <a:t> </a:t>
            </a:r>
            <a:endParaRPr lang="zh-CN" altLang="en-US" sz="2000" dirty="0">
              <a:latin typeface="Calibri" panose="020F0502020204030204" pitchFamily="34" charset="0"/>
            </a:endParaRPr>
          </a:p>
        </p:txBody>
      </p:sp>
      <p:pic>
        <p:nvPicPr>
          <p:cNvPr id="66562" name="图片 2" descr="2-30.jpg"/>
          <p:cNvPicPr>
            <a:picLocks noChangeAspect="1"/>
          </p:cNvPicPr>
          <p:nvPr/>
        </p:nvPicPr>
        <p:blipFill>
          <a:blip r:embed="rId5"/>
          <a:stretch>
            <a:fillRect/>
          </a:stretch>
        </p:blipFill>
        <p:spPr>
          <a:xfrm>
            <a:off x="6096000" y="1444625"/>
            <a:ext cx="4751705" cy="48329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三、神经纤维</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4814570" cy="3670935"/>
          </a:xfrm>
          <a:prstGeom prst="rect">
            <a:avLst/>
          </a:prstGeom>
          <a:noFill/>
          <a:ln w="9525">
            <a:noFill/>
          </a:ln>
        </p:spPr>
        <p:txBody>
          <a:bodyPr wrap="square" anchor="ctr" anchorCtr="0">
            <a:noAutofit/>
          </a:bodyPr>
          <a:p>
            <a:pPr marL="0" marR="0" lvl="0" indent="0" algn="l" defTabSz="914400" rtl="0" eaLnBrk="0" fontAlgn="base" latinLnBrk="0" hangingPunct="0">
              <a:lnSpc>
                <a:spcPct val="100000"/>
              </a:lnSpc>
              <a:spcBef>
                <a:spcPct val="0"/>
              </a:spcBef>
              <a:spcAft>
                <a:spcPct val="0"/>
              </a:spcAft>
              <a:buClrTx/>
              <a:buSzTx/>
              <a:buFontTx/>
              <a:buNone/>
              <a:tabLst>
                <a:tab pos="723900" algn="l"/>
              </a:tabLst>
              <a:defRPr/>
            </a:pPr>
            <a:r>
              <a:rPr lang="en-US" altLang="zh-CN" sz="2000" noProof="0" dirty="0" smtClean="0">
                <a:ln>
                  <a:noFill/>
                </a:ln>
                <a:effectLst/>
                <a:uLnTx/>
                <a:uFillTx/>
                <a:latin typeface="+mn-ea"/>
                <a:cs typeface="宋体" panose="02010600030101010101" pitchFamily="2" charset="-122"/>
                <a:sym typeface="+mn-ea"/>
              </a:rPr>
              <a:t>    </a:t>
            </a:r>
            <a:r>
              <a:rPr lang="zh-CN" sz="2000" noProof="0" dirty="0" smtClean="0">
                <a:ln>
                  <a:noFill/>
                </a:ln>
                <a:effectLst/>
                <a:uLnTx/>
                <a:uFillTx/>
                <a:latin typeface="+mn-ea"/>
                <a:cs typeface="宋体" panose="02010600030101010101" pitchFamily="2" charset="-122"/>
                <a:sym typeface="+mn-ea"/>
              </a:rPr>
              <a:t>神经纤维</a:t>
            </a:r>
            <a:r>
              <a:rPr lang="zh-CN" sz="2000" noProof="0" dirty="0" smtClean="0">
                <a:ln>
                  <a:noFill/>
                </a:ln>
                <a:effectLst/>
                <a:uLnTx/>
                <a:uFillTx/>
                <a:latin typeface="+mn-ea"/>
                <a:cs typeface="Times New Roman" panose="02020603050405020304" pitchFamily="18" charset="0"/>
                <a:sym typeface="+mn-ea"/>
              </a:rPr>
              <a:t>是</a:t>
            </a:r>
            <a:r>
              <a:rPr lang="zh-CN" sz="2000" noProof="0" dirty="0" smtClean="0">
                <a:ln>
                  <a:noFill/>
                </a:ln>
                <a:effectLst/>
                <a:uLnTx/>
                <a:uFillTx/>
                <a:latin typeface="+mn-ea"/>
                <a:cs typeface="宋体" panose="02010600030101010101" pitchFamily="2" charset="-122"/>
                <a:sym typeface="+mn-ea"/>
              </a:rPr>
              <a:t>由神经元的长突起及包绕着它的神经胶质细胞构成。根据神经胶质细胞是否形成髓鞘，可将其分为有髓神经纤维和无髓神经纤维两类。</a:t>
            </a:r>
            <a:endParaRPr lang="zh-CN" sz="2000" noProof="0" dirty="0" smtClean="0">
              <a:ln>
                <a:noFill/>
              </a:ln>
              <a:effectLst/>
              <a:uLnTx/>
              <a:uFillTx/>
              <a:latin typeface="+mn-ea"/>
              <a:cs typeface="宋体" panose="02010600030101010101" pitchFamily="2" charset="-122"/>
              <a:sym typeface="+mn-ea"/>
            </a:endParaRPr>
          </a:p>
          <a:p>
            <a:pPr marL="0" marR="0" lvl="0" indent="0" algn="l" defTabSz="914400" rtl="0" eaLnBrk="0" fontAlgn="base" latinLnBrk="0" hangingPunct="0">
              <a:lnSpc>
                <a:spcPct val="100000"/>
              </a:lnSpc>
              <a:spcBef>
                <a:spcPct val="0"/>
              </a:spcBef>
              <a:spcAft>
                <a:spcPct val="0"/>
              </a:spcAft>
              <a:buClrTx/>
              <a:buSzTx/>
              <a:buFontTx/>
              <a:buNone/>
              <a:tabLst>
                <a:tab pos="723900" algn="l"/>
              </a:tabLst>
              <a:defRPr/>
            </a:pPr>
            <a:r>
              <a:rPr lang="en-US" altLang="zh-CN" sz="2000" noProof="0" dirty="0" smtClean="0">
                <a:ln>
                  <a:noFill/>
                </a:ln>
                <a:effectLst/>
                <a:uLnTx/>
                <a:uFillTx/>
                <a:latin typeface="+mn-ea"/>
                <a:ea typeface="宋体" panose="02010600030101010101" pitchFamily="2" charset="-122"/>
                <a:cs typeface="宋体" panose="02010600030101010101" pitchFamily="2" charset="-122"/>
                <a:sym typeface="+mn-ea"/>
              </a:rPr>
              <a:t>   </a:t>
            </a:r>
            <a:r>
              <a:rPr lang="zh-CN" altLang="en-US" sz="2000" noProof="0" dirty="0" smtClean="0">
                <a:ln>
                  <a:noFill/>
                </a:ln>
                <a:effectLst/>
                <a:uLnTx/>
                <a:uFillTx/>
                <a:latin typeface="+mn-ea"/>
                <a:ea typeface="宋体" panose="02010600030101010101" pitchFamily="2" charset="-122"/>
                <a:cs typeface="宋体" panose="02010600030101010101" pitchFamily="2" charset="-122"/>
                <a:sym typeface="+mn-ea"/>
              </a:rPr>
              <a:t>（一）</a:t>
            </a:r>
            <a:r>
              <a:rPr lang="zh-CN" altLang="zh-CN" sz="2000" noProof="0" dirty="0" smtClean="0">
                <a:ln>
                  <a:noFill/>
                </a:ln>
                <a:effectLst/>
                <a:uLnTx/>
                <a:uFillTx/>
                <a:latin typeface="+mn-ea"/>
                <a:ea typeface="宋体" panose="02010600030101010101" pitchFamily="2" charset="-122"/>
                <a:cs typeface="宋体" panose="02010600030101010101" pitchFamily="2" charset="-122"/>
                <a:sym typeface="+mn-ea"/>
              </a:rPr>
              <a:t>有髓神经纤维</a:t>
            </a:r>
            <a:r>
              <a:rPr lang="zh-CN" altLang="en-US" sz="2000" noProof="0" dirty="0" smtClean="0">
                <a:ln>
                  <a:noFill/>
                </a:ln>
                <a:effectLst/>
                <a:uLnTx/>
                <a:uFillTx/>
                <a:latin typeface="+mn-ea"/>
                <a:ea typeface="宋体" panose="02010600030101010101" pitchFamily="2" charset="-122"/>
                <a:cs typeface="宋体" panose="02010600030101010101" pitchFamily="2" charset="-122"/>
                <a:sym typeface="+mn-ea"/>
              </a:rPr>
              <a:t>  </a:t>
            </a:r>
            <a:endParaRPr kumimoji="0" lang="zh-CN" altLang="en-US" sz="2000" b="0" i="0" u="none" strike="noStrike" kern="1200" cap="none" spc="0" normalizeH="0" baseline="0" noProof="0" dirty="0" smtClean="0">
              <a:ln>
                <a:noFill/>
              </a:ln>
              <a:solidFill>
                <a:schemeClr val="tx1"/>
              </a:solidFill>
              <a:effectLst/>
              <a:uLnTx/>
              <a:uFillTx/>
              <a:latin typeface="+mn-ea"/>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723900" algn="l"/>
              </a:tabLst>
              <a:defRPr/>
            </a:pPr>
            <a:r>
              <a:rPr lang="en-US" altLang="zh-CN" sz="2000" noProof="0" dirty="0" smtClean="0">
                <a:ln>
                  <a:noFill/>
                </a:ln>
                <a:effectLst/>
                <a:uLnTx/>
                <a:uFillTx/>
                <a:latin typeface="+mn-ea"/>
                <a:ea typeface="宋体" panose="02010600030101010101" pitchFamily="2" charset="-122"/>
                <a:cs typeface="宋体" panose="02010600030101010101" pitchFamily="2" charset="-122"/>
                <a:sym typeface="+mn-ea"/>
              </a:rPr>
              <a:t>    </a:t>
            </a:r>
            <a:r>
              <a:rPr lang="zh-CN" altLang="en-US" sz="2000" noProof="0" dirty="0" smtClean="0">
                <a:ln>
                  <a:noFill/>
                </a:ln>
                <a:effectLst/>
                <a:uLnTx/>
                <a:uFillTx/>
                <a:latin typeface="+mn-ea"/>
                <a:ea typeface="宋体" panose="02010600030101010101" pitchFamily="2" charset="-122"/>
                <a:cs typeface="宋体" panose="02010600030101010101" pitchFamily="2" charset="-122"/>
                <a:sym typeface="+mn-ea"/>
              </a:rPr>
              <a:t>中央为神经元的突起，周围包有髓鞘和神经膜。髓鞘和神经膜有节段性，相邻节段间的缩窄部称郎飞结，郎飞结之间的这段神经纤维称结间体。中枢神经系统形成髓鞘的是少突胶质细胞，周围神经系统则由神经膜细胞缠绕而成</a:t>
            </a:r>
            <a:r>
              <a:rPr lang="zh-CN" altLang="en-US" sz="2000" noProof="0" dirty="0" smtClean="0">
                <a:ln>
                  <a:noFill/>
                </a:ln>
                <a:effectLst/>
                <a:uLnTx/>
                <a:uFillTx/>
                <a:latin typeface="+mn-ea"/>
                <a:ea typeface="宋体" panose="02010600030101010101" pitchFamily="2" charset="-122"/>
                <a:sym typeface="+mn-ea"/>
              </a:rPr>
              <a:t> </a:t>
            </a:r>
            <a:endParaRPr kumimoji="0" lang="zh-CN" altLang="en-US" sz="2000" b="0" i="0" u="none" strike="noStrike" kern="1200" cap="none" spc="0" normalizeH="0" baseline="0" noProof="0" dirty="0" smtClean="0">
              <a:ln>
                <a:noFill/>
              </a:ln>
              <a:solidFill>
                <a:schemeClr val="tx1"/>
              </a:solidFill>
              <a:effectLst/>
              <a:uLnTx/>
              <a:uFillTx/>
              <a:latin typeface="+mn-ea"/>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723900" algn="l"/>
              </a:tabLst>
              <a:defRPr/>
            </a:pPr>
            <a:endParaRPr lang="zh-CN" altLang="en-US" sz="2000" dirty="0">
              <a:latin typeface="Calibri" panose="020F0502020204030204" pitchFamily="34" charset="0"/>
            </a:endParaRPr>
          </a:p>
        </p:txBody>
      </p:sp>
      <p:pic>
        <p:nvPicPr>
          <p:cNvPr id="67586" name="图片 2" descr="2-26.bmp"/>
          <p:cNvPicPr>
            <a:picLocks noChangeAspect="1"/>
          </p:cNvPicPr>
          <p:nvPr/>
        </p:nvPicPr>
        <p:blipFill>
          <a:blip r:embed="rId5"/>
          <a:stretch>
            <a:fillRect/>
          </a:stretch>
        </p:blipFill>
        <p:spPr>
          <a:xfrm>
            <a:off x="6240780" y="1703705"/>
            <a:ext cx="4392613" cy="39608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三、神经纤维</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0490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9507220" cy="30276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宋体" panose="02010600030101010101" pitchFamily="2" charset="-122"/>
                <a:sym typeface="+mn-ea"/>
              </a:rPr>
              <a:t>周围神经系统的无髓神经纤维由神经元的轴突和包在外面的神经膜细胞组成。中枢神经系统的无髓神经纤维轴突外面没有特异性的神经胶质细胞包裹。</a:t>
            </a: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宋体" panose="02010600030101010101" pitchFamily="2" charset="-122"/>
                <a:sym typeface="+mn-ea"/>
              </a:rPr>
              <a:t>神经纤维的功能是传导神经冲动。有髓神经纤维的神经冲动呈跳跃式传导，故传导速度快。无髓神经纤维因无髓鞘和郎飞结，神经冲动只能沿轴膜连续传导，故传导速度慢。</a:t>
            </a: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四、神经末梢</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0490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390140"/>
            <a:ext cx="3879215" cy="18084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000" dirty="0">
                <a:latin typeface="宋体" panose="02010600030101010101" pitchFamily="2" charset="-122"/>
                <a:ea typeface="宋体" panose="02010600030101010101" pitchFamily="2" charset="-122"/>
                <a:sym typeface="+mn-ea"/>
              </a:rPr>
              <a:t>神经末梢是周围神经纤维的终末部分，终止于其它组织和器官所形成的结构。 按功能不同分为感觉神经末梢和运动神经末梢两大类。</a:t>
            </a:r>
            <a:endParaRPr lang="zh-CN" altLang="en-US" sz="2000" dirty="0">
              <a:latin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dirty="0">
                <a:latin typeface="宋体" panose="02010600030101010101" pitchFamily="2" charset="-122"/>
                <a:cs typeface="Times New Roman" panose="02020603050405020304" pitchFamily="18" charset="0"/>
                <a:sym typeface="+mn-ea"/>
              </a:rPr>
              <a:t>(</a:t>
            </a:r>
            <a:r>
              <a:rPr lang="zh-CN" altLang="en-US" sz="2000" dirty="0">
                <a:latin typeface="宋体" panose="02010600030101010101" pitchFamily="2" charset="-122"/>
                <a:ea typeface="宋体" panose="02010600030101010101" pitchFamily="2" charset="-122"/>
                <a:sym typeface="+mn-ea"/>
              </a:rPr>
              <a:t>一</a:t>
            </a:r>
            <a:r>
              <a:rPr lang="en-US" altLang="zh-CN" sz="2000" dirty="0">
                <a:latin typeface="宋体" panose="02010600030101010101" pitchFamily="2" charset="-122"/>
                <a:cs typeface="Times New Roman" panose="02020603050405020304" pitchFamily="18" charset="0"/>
                <a:sym typeface="+mn-ea"/>
              </a:rPr>
              <a:t>)</a:t>
            </a:r>
            <a:r>
              <a:rPr lang="zh-CN" altLang="en-US" sz="2000" dirty="0">
                <a:latin typeface="宋体" panose="02010600030101010101" pitchFamily="2" charset="-122"/>
                <a:ea typeface="宋体,Bold"/>
                <a:sym typeface="+mn-ea"/>
              </a:rPr>
              <a:t>感觉神经末梢</a:t>
            </a:r>
            <a:r>
              <a:rPr lang="zh-CN" altLang="en-US" sz="2000" dirty="0">
                <a:latin typeface="宋体" panose="02010600030101010101" pitchFamily="2" charset="-122"/>
                <a:sym typeface="+mn-ea"/>
              </a:rPr>
              <a:t> </a:t>
            </a:r>
            <a:endParaRPr lang="zh-CN" altLang="en-US" sz="2000" dirty="0">
              <a:latin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pic>
        <p:nvPicPr>
          <p:cNvPr id="69634" name="图片 2" descr="2-31.jpg"/>
          <p:cNvPicPr>
            <a:picLocks noChangeAspect="1"/>
          </p:cNvPicPr>
          <p:nvPr/>
        </p:nvPicPr>
        <p:blipFill>
          <a:blip r:embed="rId5"/>
          <a:stretch>
            <a:fillRect/>
          </a:stretch>
        </p:blipFill>
        <p:spPr>
          <a:xfrm>
            <a:off x="5862003" y="1277620"/>
            <a:ext cx="5053012" cy="46116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四、神经末梢</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0490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9507220" cy="30276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sz="2000" noProof="0" dirty="0" smtClean="0">
                <a:ln>
                  <a:noFill/>
                </a:ln>
                <a:effectLst/>
                <a:uLnTx/>
                <a:uFillTx/>
                <a:latin typeface="+mn-ea"/>
                <a:cs typeface="宋体" panose="02010600030101010101" pitchFamily="2" charset="-122"/>
                <a:sym typeface="+mn-ea"/>
              </a:rPr>
              <a:t>感觉神经末梢是感觉神经元周围突的末端与周围组织共同形成的结构。它能接受内、外环境刺激，并将刺激转化为神经冲动，通过感觉神经纤维传给中枢，产生感觉，又称</a:t>
            </a:r>
            <a:r>
              <a:rPr lang="zh-CN" sz="2000" b="1" noProof="0" dirty="0" smtClean="0">
                <a:ln>
                  <a:noFill/>
                </a:ln>
                <a:effectLst/>
                <a:uLnTx/>
                <a:uFillTx/>
                <a:latin typeface="+mn-ea"/>
                <a:cs typeface="宋体" panose="02010600030101010101" pitchFamily="2" charset="-122"/>
                <a:sym typeface="+mn-ea"/>
              </a:rPr>
              <a:t>感受器</a:t>
            </a:r>
            <a:r>
              <a:rPr lang="zh-CN" sz="2000" noProof="0" dirty="0" smtClean="0">
                <a:ln>
                  <a:noFill/>
                </a:ln>
                <a:effectLst/>
                <a:uLnTx/>
                <a:uFillTx/>
                <a:latin typeface="+mn-ea"/>
                <a:cs typeface="宋体" panose="02010600030101010101" pitchFamily="2" charset="-122"/>
                <a:sym typeface="+mn-ea"/>
              </a:rPr>
              <a:t>。按其结构可分游离神经末梢和有被囊神经末梢。</a:t>
            </a: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1. </a:t>
            </a:r>
            <a:r>
              <a:rPr lang="zh-CN" altLang="en-US" sz="2000" noProof="0" dirty="0" smtClean="0">
                <a:ln>
                  <a:noFill/>
                </a:ln>
                <a:effectLst/>
                <a:uLnTx/>
                <a:uFillTx/>
                <a:latin typeface="+mn-ea"/>
                <a:cs typeface="宋体" panose="02010600030101010101" pitchFamily="2" charset="-122"/>
                <a:sym typeface="+mn-ea"/>
              </a:rPr>
              <a:t>游离神经末梢</a:t>
            </a:r>
            <a:r>
              <a:rPr lang="zh-CN" altLang="en-US" sz="2000" noProof="0" dirty="0" smtClean="0">
                <a:ln>
                  <a:noFill/>
                </a:ln>
                <a:effectLst/>
                <a:uLnTx/>
                <a:uFillTx/>
                <a:latin typeface="+mn-ea"/>
                <a:cs typeface="Times New Roman" panose="02020603050405020304" pitchFamily="18" charset="0"/>
                <a:sym typeface="+mn-ea"/>
              </a:rPr>
              <a:t>  </a:t>
            </a:r>
            <a:r>
              <a:rPr lang="zh-CN" altLang="en-US" sz="2000" noProof="0" dirty="0" smtClean="0">
                <a:ln>
                  <a:noFill/>
                </a:ln>
                <a:effectLst/>
                <a:uLnTx/>
                <a:uFillTx/>
                <a:latin typeface="+mn-ea"/>
                <a:cs typeface="宋体" panose="02010600030101010101" pitchFamily="2" charset="-122"/>
                <a:sym typeface="+mn-ea"/>
              </a:rPr>
              <a:t>由感觉神经纤维的终末部分反复分支而成。多分布在上皮组织和结缔组织内。能感受冷、热、轻触和痛的刺激。</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cs typeface="宋体" panose="02010600030101010101" pitchFamily="2" charset="-122"/>
                <a:sym typeface="+mn-ea"/>
              </a:rPr>
              <a:t>2</a:t>
            </a:r>
            <a:r>
              <a:rPr lang="zh-CN" altLang="en-US" sz="2000" noProof="0" dirty="0" smtClean="0">
                <a:ln>
                  <a:noFill/>
                </a:ln>
                <a:effectLst/>
                <a:uLnTx/>
                <a:uFillTx/>
                <a:latin typeface="+mn-ea"/>
                <a:cs typeface="宋体" panose="02010600030101010101" pitchFamily="2" charset="-122"/>
                <a:sym typeface="+mn-ea"/>
              </a:rPr>
              <a:t>．有被囊神经末梢  在神经纤维的末端包有结缔组织被囊。常见的有以下几种：①触觉小体：分布在真皮的乳头层，呈卵圆形，以手指掌侧皮肤内最多，参与产生触觉。②环层小体：分布在皮下组织、腹膜、肠系膜、韧带和关节囊等处，呈卵圆形或圆形，能感受压力和振动的刺激。③肌梭：是分布在骨骼肌内的梭形结构，属于本体感受器，能感受肌纤维舒缩时的牵张变化。</a:t>
            </a:r>
            <a:r>
              <a:rPr lang="zh-CN" altLang="en-US" sz="2000" noProof="0" dirty="0" smtClean="0">
                <a:ln>
                  <a:noFill/>
                </a:ln>
                <a:effectLst/>
                <a:uLnTx/>
                <a:uFillTx/>
                <a:latin typeface="+mn-ea"/>
                <a:sym typeface="+mn-ea"/>
              </a:rPr>
              <a:t> </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四、神经末梢</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zh-CN" sz="2000" dirty="0">
                <a:latin typeface="Arial" panose="020B0604020202020204" pitchFamily="34" charset="0"/>
                <a:sym typeface="+mn-ea"/>
              </a:rPr>
              <a:t>运动神经末梢是运动神经元的轴突在肌组织或腺体内的终末结构，能引起肌纤维的收缩或腺体的分泌，又称</a:t>
            </a:r>
            <a:r>
              <a:rPr lang="zh-CN" altLang="zh-CN" sz="2000" b="1" dirty="0">
                <a:latin typeface="Arial" panose="020B0604020202020204" pitchFamily="34" charset="0"/>
                <a:sym typeface="+mn-ea"/>
              </a:rPr>
              <a:t>效应器</a:t>
            </a:r>
            <a:r>
              <a:rPr lang="zh-CN" altLang="zh-CN" sz="2000" dirty="0">
                <a:latin typeface="Arial" panose="020B0604020202020204" pitchFamily="34" charset="0"/>
                <a:sym typeface="+mn-ea"/>
              </a:rPr>
              <a:t>。</a:t>
            </a:r>
            <a:endParaRPr lang="zh-CN" altLang="en-US" sz="2000" dirty="0">
              <a:latin typeface="Arial" panose="020B0604020202020204" pitchFamily="34" charset="0"/>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noProof="0" dirty="0" smtClean="0">
                <a:ln>
                  <a:noFill/>
                </a:ln>
                <a:effectLst/>
                <a:uLnTx/>
                <a:uFillTx/>
                <a:latin typeface="+mn-ea"/>
                <a:sym typeface="+mn-ea"/>
              </a:rPr>
              <a:t>1</a:t>
            </a:r>
            <a:r>
              <a:rPr lang="zh-CN" altLang="zh-CN" sz="2000" noProof="0" dirty="0" smtClean="0">
                <a:ln>
                  <a:noFill/>
                </a:ln>
                <a:effectLst/>
                <a:uLnTx/>
                <a:uFillTx/>
                <a:latin typeface="+mn-ea"/>
                <a:sym typeface="+mn-ea"/>
              </a:rPr>
              <a:t>．</a:t>
            </a:r>
            <a:r>
              <a:rPr lang="zh-CN" altLang="zh-CN" sz="2000" b="1" noProof="0" dirty="0" smtClean="0">
                <a:ln>
                  <a:noFill/>
                </a:ln>
                <a:effectLst/>
                <a:uLnTx/>
                <a:uFillTx/>
                <a:latin typeface="+mn-ea"/>
                <a:sym typeface="+mn-ea"/>
              </a:rPr>
              <a:t>躯体运动神经末梢</a:t>
            </a:r>
            <a:r>
              <a:rPr lang="en-US" altLang="zh-CN" sz="2000" b="1" noProof="0" dirty="0" smtClean="0">
                <a:ln>
                  <a:noFill/>
                </a:ln>
                <a:effectLst/>
                <a:uLnTx/>
                <a:uFillTx/>
                <a:latin typeface="+mn-ea"/>
                <a:sym typeface="+mn-ea"/>
              </a:rPr>
              <a:t>  </a:t>
            </a:r>
            <a:r>
              <a:rPr lang="zh-CN" altLang="zh-CN" sz="2000" noProof="0" dirty="0" smtClean="0">
                <a:ln>
                  <a:noFill/>
                </a:ln>
                <a:effectLst/>
                <a:uLnTx/>
                <a:uFillTx/>
                <a:latin typeface="+mn-ea"/>
                <a:sym typeface="+mn-ea"/>
              </a:rPr>
              <a:t>分布于骨骼肌。位于脊髓前角或脑干的运动神经元胞体发出的轴突，在接近骨骼肌时失去髓鞘，轴突反复分支，末端呈爪样附于骨骼肌纤维表面，呈椭圆形板状隆起，称</a:t>
            </a:r>
            <a:r>
              <a:rPr lang="zh-CN" altLang="zh-CN" sz="2000" b="1" noProof="0" dirty="0" smtClean="0">
                <a:ln>
                  <a:noFill/>
                </a:ln>
                <a:effectLst/>
                <a:uLnTx/>
                <a:uFillTx/>
                <a:latin typeface="+mn-ea"/>
                <a:sym typeface="+mn-ea"/>
              </a:rPr>
              <a:t>运动终板</a:t>
            </a:r>
            <a:endParaRPr lang="zh-CN" altLang="zh-CN" sz="2000" b="1" noProof="0" dirty="0" smtClean="0">
              <a:ln>
                <a:noFill/>
              </a:ln>
              <a:effectLst/>
              <a:uLnTx/>
              <a:uFillTx/>
              <a:latin typeface="+mn-ea"/>
              <a:sym typeface="+mn-ea"/>
            </a:endParaRPr>
          </a:p>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dirty="0">
                <a:latin typeface="Arial" panose="020B0604020202020204" pitchFamily="34" charset="0"/>
                <a:sym typeface="+mn-ea"/>
              </a:rPr>
              <a:t>2</a:t>
            </a:r>
            <a:r>
              <a:rPr lang="zh-CN" altLang="zh-CN" sz="2000" dirty="0">
                <a:latin typeface="Arial" panose="020B0604020202020204" pitchFamily="34" charset="0"/>
                <a:sym typeface="+mn-ea"/>
              </a:rPr>
              <a:t>．</a:t>
            </a:r>
            <a:r>
              <a:rPr lang="zh-CN" altLang="zh-CN" sz="2000" b="1" dirty="0">
                <a:latin typeface="Arial" panose="020B0604020202020204" pitchFamily="34" charset="0"/>
                <a:sym typeface="+mn-ea"/>
              </a:rPr>
              <a:t>内脏运动神经末梢</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分布于心肌、内脏及血管的平滑肌和腺体等处的运动神经末梢。</a:t>
            </a:r>
            <a:endParaRPr kumimoji="0" lang="zh-CN" altLang="en-US"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kumimoji="0" lang="zh-CN" sz="2000" b="0" i="0" u="none" strike="noStrike" kern="1200" cap="none" spc="0" normalizeH="0" baseline="0" noProof="0" dirty="0" smtClean="0">
              <a:ln>
                <a:noFill/>
              </a:ln>
              <a:solidFill>
                <a:schemeClr val="tx1"/>
              </a:solidFill>
              <a:effectLst/>
              <a:uLnTx/>
              <a:uFillTx/>
              <a:latin typeface="+mn-ea"/>
              <a:ea typeface="+mn-ea"/>
              <a:cs typeface="+mn-cs"/>
            </a:endParaRPr>
          </a:p>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356870" y="848360"/>
            <a:ext cx="6096000" cy="398780"/>
          </a:xfrm>
          <a:prstGeom prst="rect">
            <a:avLst/>
          </a:prstGeom>
          <a:noFill/>
        </p:spPr>
        <p:txBody>
          <a:bodyPr wrap="square" rtlCol="0" anchor="t">
            <a:spAutoFit/>
          </a:bodyPr>
          <a:p>
            <a:pPr marL="0" marR="0" lvl="0" indent="266700" algn="l" defTabSz="914400" rtl="0" eaLnBrk="0" fontAlgn="base" latinLnBrk="0" hangingPunct="0">
              <a:lnSpc>
                <a:spcPct val="100000"/>
              </a:lnSpc>
              <a:spcBef>
                <a:spcPct val="0"/>
              </a:spcBef>
              <a:spcAft>
                <a:spcPct val="0"/>
              </a:spcAft>
              <a:buClrTx/>
              <a:buSzTx/>
              <a:buFontTx/>
              <a:buNone/>
              <a:defRPr/>
            </a:pPr>
            <a:r>
              <a:rPr lang="en-US" altLang="zh-CN" sz="2000" dirty="0">
                <a:latin typeface="Arial" panose="020B0604020202020204" pitchFamily="34" charset="0"/>
                <a:sym typeface="+mn-ea"/>
              </a:rPr>
              <a:t>(</a:t>
            </a:r>
            <a:r>
              <a:rPr lang="zh-CN" altLang="zh-CN" sz="2000" dirty="0">
                <a:latin typeface="Arial" panose="020B0604020202020204" pitchFamily="34" charset="0"/>
                <a:sym typeface="+mn-ea"/>
              </a:rPr>
              <a:t>二</a:t>
            </a:r>
            <a:r>
              <a:rPr lang="en-US" altLang="zh-CN" sz="2000" dirty="0">
                <a:latin typeface="Arial" panose="020B0604020202020204" pitchFamily="34" charset="0"/>
                <a:sym typeface="+mn-ea"/>
              </a:rPr>
              <a:t>)</a:t>
            </a:r>
            <a:r>
              <a:rPr lang="zh-CN" altLang="zh-CN" sz="2000" dirty="0">
                <a:latin typeface="Arial" panose="020B0604020202020204" pitchFamily="34" charset="0"/>
                <a:sym typeface="+mn-ea"/>
              </a:rPr>
              <a:t>运动神经末梢</a:t>
            </a:r>
            <a:endParaRPr lang="zh-CN" altLang="zh-CN" sz="2000" dirty="0">
              <a:latin typeface="Arial" panose="020B0604020202020204" pitchFamily="34" charset="0"/>
              <a:sym typeface="+mn-ea"/>
            </a:endParaRPr>
          </a:p>
        </p:txBody>
      </p:sp>
      <p:pic>
        <p:nvPicPr>
          <p:cNvPr id="72706" name="图片 2" descr="2-32.jpg"/>
          <p:cNvPicPr>
            <a:picLocks noChangeAspect="1"/>
          </p:cNvPicPr>
          <p:nvPr/>
        </p:nvPicPr>
        <p:blipFill>
          <a:blip r:embed="rId5"/>
          <a:stretch>
            <a:fillRect/>
          </a:stretch>
        </p:blipFill>
        <p:spPr>
          <a:xfrm>
            <a:off x="6647815" y="2105660"/>
            <a:ext cx="3790315" cy="35655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31140" y="991235"/>
            <a:ext cx="6085840" cy="408305"/>
          </a:xfrm>
          <a:prstGeom prst="rect">
            <a:avLst/>
          </a:prstGeom>
          <a:noFill/>
        </p:spPr>
        <p:txBody>
          <a:bodyPr wrap="square" rtlCol="0" anchor="t">
            <a:noAutofit/>
          </a:bodyPr>
          <a:p>
            <a:r>
              <a:rPr lang="zh-CN" altLang="zh-CN" sz="2400" dirty="0">
                <a:latin typeface="Arial" panose="020B0604020202020204" pitchFamily="34" charset="0"/>
                <a:sym typeface="+mn-ea"/>
              </a:rPr>
              <a:t>（二）被覆上皮的分类</a:t>
            </a:r>
            <a:endParaRPr lang="zh-CN" altLang="zh-CN" sz="2400" dirty="0">
              <a:latin typeface="Arial" panose="020B0604020202020204" pitchFamily="34" charset="0"/>
              <a:sym typeface="+mn-ea"/>
            </a:endParaRPr>
          </a:p>
        </p:txBody>
      </p:sp>
      <p:sp>
        <p:nvSpPr>
          <p:cNvPr id="6" name="文本框 5"/>
          <p:cNvSpPr txBox="1"/>
          <p:nvPr/>
        </p:nvSpPr>
        <p:spPr>
          <a:xfrm>
            <a:off x="1019810" y="2064385"/>
            <a:ext cx="5076190" cy="3108325"/>
          </a:xfrm>
          <a:prstGeom prst="rect">
            <a:avLst/>
          </a:prstGeom>
          <a:noFill/>
        </p:spPr>
        <p:txBody>
          <a:bodyPr wrap="square" rtlCol="0" anchor="ctr" anchorCtr="0">
            <a:noAutofit/>
          </a:bodyPr>
          <a:p>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根据上皮细胞的层数、细胞的形态不同，被覆上皮的分类如下：</a:t>
            </a:r>
            <a:endParaRPr lang="zh-CN" altLang="en-US" sz="2000" dirty="0">
              <a:latin typeface="Arial" panose="020B0604020202020204" pitchFamily="34" charset="0"/>
              <a:sym typeface="+mn-ea"/>
            </a:endParaRPr>
          </a:p>
        </p:txBody>
      </p:sp>
      <p:pic>
        <p:nvPicPr>
          <p:cNvPr id="2" name="Picture 6"/>
          <p:cNvPicPr>
            <a:picLocks noChangeAspect="1"/>
          </p:cNvPicPr>
          <p:nvPr/>
        </p:nvPicPr>
        <p:blipFill>
          <a:blip r:embed="rId3"/>
          <a:stretch>
            <a:fillRect/>
          </a:stretch>
        </p:blipFill>
        <p:spPr>
          <a:xfrm>
            <a:off x="6095683" y="1873885"/>
            <a:ext cx="4824412" cy="37480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776095" y="2066290"/>
            <a:ext cx="8091170" cy="1938020"/>
          </a:xfrm>
          <a:prstGeom prst="rect">
            <a:avLst/>
          </a:prstGeom>
          <a:noFill/>
        </p:spPr>
        <p:txBody>
          <a:bodyPr wrap="square" rtlCol="0" anchor="t">
            <a:spAutoFit/>
          </a:bodyPr>
          <a:p>
            <a:pPr indent="0">
              <a:buFont typeface="Calibri" panose="020F0502020204030204" pitchFamily="34" charset="0"/>
              <a:buNone/>
            </a:pPr>
            <a:r>
              <a:rPr lang="en-US" altLang="zh-CN" sz="2000" dirty="0">
                <a:latin typeface="Arial" panose="020B0604020202020204" pitchFamily="34" charset="0"/>
                <a:sym typeface="+mn-ea"/>
              </a:rPr>
              <a:t>1.</a:t>
            </a:r>
            <a:r>
              <a:rPr lang="zh-CN" altLang="zh-CN" sz="2000" b="1" dirty="0">
                <a:latin typeface="Arial" panose="020B0604020202020204" pitchFamily="34" charset="0"/>
                <a:sym typeface="+mn-ea"/>
              </a:rPr>
              <a:t>单层扁平上皮</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细胞呈扁平形，核扁圆，位于细胞的中央。分布于血管、腹膜、肺泡壁及肾小囊等处。其中分于在心血管和淋巴管腔面的单层扁平上皮，称</a:t>
            </a:r>
            <a:r>
              <a:rPr lang="zh-CN" altLang="zh-CN" sz="2000" b="1" dirty="0">
                <a:latin typeface="Arial" panose="020B0604020202020204" pitchFamily="34" charset="0"/>
                <a:sym typeface="+mn-ea"/>
              </a:rPr>
              <a:t>内皮</a:t>
            </a:r>
            <a:r>
              <a:rPr lang="zh-CN" altLang="zh-CN" sz="2000" dirty="0">
                <a:latin typeface="Arial" panose="020B0604020202020204" pitchFamily="34" charset="0"/>
                <a:sym typeface="+mn-ea"/>
              </a:rPr>
              <a:t>，有利于血液、淋巴流动；分布于胸膜、腹膜和心包膜表面的单层扁平上皮，称</a:t>
            </a:r>
            <a:r>
              <a:rPr lang="zh-CN" altLang="zh-CN" sz="2000" b="1" dirty="0">
                <a:latin typeface="Arial" panose="020B0604020202020204" pitchFamily="34" charset="0"/>
                <a:sym typeface="+mn-ea"/>
              </a:rPr>
              <a:t>间皮</a:t>
            </a:r>
            <a:r>
              <a:rPr lang="zh-CN" altLang="zh-CN" sz="2000" dirty="0">
                <a:latin typeface="Arial" panose="020B0604020202020204" pitchFamily="34" charset="0"/>
                <a:sym typeface="+mn-ea"/>
              </a:rPr>
              <a:t>，可保持器官表面光滑，减少器官间的磨擦</a:t>
            </a:r>
            <a:endParaRPr lang="zh-CN" altLang="en-US" sz="2000" dirty="0">
              <a:latin typeface="Arial" panose="020B0604020202020204" pitchFamily="34" charset="0"/>
            </a:endParaRPr>
          </a:p>
          <a:p>
            <a:pPr indent="0">
              <a:buFont typeface="Calibri" panose="020F0502020204030204" pitchFamily="34" charset="0"/>
              <a:buNone/>
            </a:pPr>
            <a:r>
              <a:rPr lang="zh-CN" altLang="en-US" sz="2000" dirty="0">
                <a:latin typeface="Calibri" panose="020F0502020204030204" pitchFamily="34" charset="0"/>
                <a:sym typeface="+mn-ea"/>
              </a:rPr>
              <a:t> </a:t>
            </a:r>
            <a:endParaRPr lang="zh-CN" altLang="en-US" sz="2000" dirty="0">
              <a:latin typeface="Calibri" panose="020F0502020204030204" pitchFamily="34" charset="0"/>
              <a:sym typeface="+mn-ea"/>
            </a:endParaRPr>
          </a:p>
        </p:txBody>
      </p:sp>
      <p:pic>
        <p:nvPicPr>
          <p:cNvPr id="8195" name="图片 2" descr="2-1.bmp"/>
          <p:cNvPicPr>
            <a:picLocks noChangeAspect="1"/>
          </p:cNvPicPr>
          <p:nvPr/>
        </p:nvPicPr>
        <p:blipFill>
          <a:blip r:embed="rId3"/>
          <a:stretch>
            <a:fillRect/>
          </a:stretch>
        </p:blipFill>
        <p:spPr>
          <a:xfrm>
            <a:off x="2173605" y="4003993"/>
            <a:ext cx="6696075" cy="1547812"/>
          </a:xfrm>
          <a:prstGeom prst="rect">
            <a:avLst/>
          </a:prstGeom>
          <a:noFill/>
          <a:ln w="9525">
            <a:noFill/>
          </a:ln>
        </p:spPr>
      </p:pic>
      <p:sp>
        <p:nvSpPr>
          <p:cNvPr id="2" name="文本框 1"/>
          <p:cNvSpPr txBox="1"/>
          <p:nvPr/>
        </p:nvSpPr>
        <p:spPr>
          <a:xfrm>
            <a:off x="1911985" y="5551805"/>
            <a:ext cx="7219950" cy="368300"/>
          </a:xfrm>
          <a:prstGeom prst="rect">
            <a:avLst/>
          </a:prstGeom>
          <a:noFill/>
        </p:spPr>
        <p:txBody>
          <a:bodyPr wrap="square" rtlCol="0" anchor="t">
            <a:spAutoFit/>
          </a:bodyPr>
          <a:p>
            <a:r>
              <a:rPr lang="zh-CN" altLang="en-US" dirty="0">
                <a:latin typeface="Arial" panose="020B0604020202020204" pitchFamily="34" charset="0"/>
                <a:sym typeface="+mn-ea"/>
              </a:rPr>
              <a:t>（</a:t>
            </a:r>
            <a:r>
              <a:rPr lang="en-US" altLang="zh-CN" dirty="0">
                <a:latin typeface="Arial" panose="020B0604020202020204" pitchFamily="34" charset="0"/>
                <a:sym typeface="+mn-ea"/>
              </a:rPr>
              <a:t>1</a:t>
            </a:r>
            <a:r>
              <a:rPr lang="zh-CN" altLang="zh-CN" dirty="0">
                <a:latin typeface="Arial" panose="020B0604020202020204" pitchFamily="34" charset="0"/>
                <a:sym typeface="+mn-ea"/>
              </a:rPr>
              <a:t>）单层扁平上皮模式模式图</a:t>
            </a:r>
            <a:r>
              <a:rPr lang="en-US" altLang="zh-CN" dirty="0">
                <a:latin typeface="Arial" panose="020B0604020202020204" pitchFamily="34" charset="0"/>
                <a:sym typeface="+mn-ea"/>
              </a:rPr>
              <a:t>              </a:t>
            </a:r>
            <a:r>
              <a:rPr lang="zh-CN" altLang="zh-CN" dirty="0">
                <a:latin typeface="Arial" panose="020B0604020202020204" pitchFamily="34" charset="0"/>
                <a:sym typeface="+mn-ea"/>
              </a:rPr>
              <a:t>（</a:t>
            </a:r>
            <a:r>
              <a:rPr lang="en-US" altLang="zh-CN" dirty="0">
                <a:latin typeface="Arial" panose="020B0604020202020204" pitchFamily="34" charset="0"/>
                <a:sym typeface="+mn-ea"/>
              </a:rPr>
              <a:t>2</a:t>
            </a:r>
            <a:r>
              <a:rPr lang="zh-CN" altLang="zh-CN" dirty="0">
                <a:latin typeface="Arial" panose="020B0604020202020204" pitchFamily="34" charset="0"/>
                <a:sym typeface="+mn-ea"/>
              </a:rPr>
              <a:t>）血管、淋巴管内皮</a:t>
            </a:r>
            <a:endParaRPr lang="zh-CN" altLang="zh-CN"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被覆上皮</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27175" y="2112645"/>
            <a:ext cx="9039860" cy="706755"/>
          </a:xfrm>
          <a:prstGeom prst="rect">
            <a:avLst/>
          </a:prstGeom>
          <a:noFill/>
        </p:spPr>
        <p:txBody>
          <a:bodyPr wrap="square" rtlCol="0" anchor="t">
            <a:spAutoFit/>
          </a:bodyPr>
          <a:p>
            <a:pPr indent="266700"/>
            <a:r>
              <a:rPr lang="en-US" altLang="zh-CN" sz="2000" dirty="0">
                <a:latin typeface="Arial" panose="020B0604020202020204" pitchFamily="34" charset="0"/>
                <a:sym typeface="+mn-ea"/>
              </a:rPr>
              <a:t>2.</a:t>
            </a:r>
            <a:r>
              <a:rPr lang="zh-CN" altLang="zh-CN" sz="2000" b="1" dirty="0">
                <a:latin typeface="Arial" panose="020B0604020202020204" pitchFamily="34" charset="0"/>
                <a:sym typeface="+mn-ea"/>
              </a:rPr>
              <a:t>单层立方上皮</a:t>
            </a:r>
            <a:r>
              <a:rPr lang="en-US" altLang="zh-CN" sz="2000" dirty="0">
                <a:latin typeface="Arial" panose="020B0604020202020204" pitchFamily="34" charset="0"/>
                <a:sym typeface="+mn-ea"/>
              </a:rPr>
              <a:t>  </a:t>
            </a:r>
            <a:r>
              <a:rPr lang="zh-CN" altLang="zh-CN" sz="2000" dirty="0">
                <a:latin typeface="Arial" panose="020B0604020202020204" pitchFamily="34" charset="0"/>
                <a:sym typeface="+mn-ea"/>
              </a:rPr>
              <a:t>细胞呈立方形，核呈球形，位于细胞的中央。单层立方上皮分布于甲状腺滤泡、小叶间胆管和肾小管等处，具有分泌和吸收功能</a:t>
            </a:r>
            <a:endParaRPr lang="zh-CN" altLang="zh-CN" sz="2000" dirty="0">
              <a:latin typeface="Arial" panose="020B0604020202020204" pitchFamily="34" charset="0"/>
              <a:cs typeface="Times New Roman" panose="02020603050405020304" pitchFamily="18" charset="0"/>
              <a:sym typeface="+mn-ea"/>
            </a:endParaRPr>
          </a:p>
        </p:txBody>
      </p:sp>
      <p:pic>
        <p:nvPicPr>
          <p:cNvPr id="9219" name="图片 2" descr="2-2.bmp"/>
          <p:cNvPicPr>
            <a:picLocks noChangeAspect="1"/>
          </p:cNvPicPr>
          <p:nvPr/>
        </p:nvPicPr>
        <p:blipFill>
          <a:blip r:embed="rId3"/>
          <a:stretch>
            <a:fillRect/>
          </a:stretch>
        </p:blipFill>
        <p:spPr>
          <a:xfrm>
            <a:off x="2396808" y="3086100"/>
            <a:ext cx="6840537" cy="1833563"/>
          </a:xfrm>
          <a:prstGeom prst="rect">
            <a:avLst/>
          </a:prstGeom>
          <a:noFill/>
          <a:ln w="9525">
            <a:noFill/>
          </a:ln>
        </p:spPr>
      </p:pic>
      <p:sp>
        <p:nvSpPr>
          <p:cNvPr id="2" name="文本框 1"/>
          <p:cNvSpPr txBox="1"/>
          <p:nvPr/>
        </p:nvSpPr>
        <p:spPr>
          <a:xfrm>
            <a:off x="1931035" y="4919980"/>
            <a:ext cx="7306310" cy="398780"/>
          </a:xfrm>
          <a:prstGeom prst="rect">
            <a:avLst/>
          </a:prstGeom>
          <a:noFill/>
        </p:spPr>
        <p:txBody>
          <a:bodyPr wrap="square" rtlCol="0" anchor="t">
            <a:spAutoFit/>
          </a:bodyPr>
          <a:p>
            <a:pPr eaLnBrk="0" hangingPunct="0">
              <a:buNone/>
            </a:pPr>
            <a:r>
              <a:rPr lang="zh-CN" altLang="en-US" sz="2000" dirty="0">
                <a:latin typeface="Times New Roman" panose="02020603050405020304" pitchFamily="18" charset="0"/>
                <a:ea typeface="仿宋_GB2312" panose="02010609030101010101" charset="-122"/>
                <a:sym typeface="+mn-ea"/>
              </a:rPr>
              <a:t>（</a:t>
            </a:r>
            <a:r>
              <a:rPr lang="en-US" altLang="zh-CN" sz="2000" dirty="0">
                <a:latin typeface="Times New Roman" panose="02020603050405020304" pitchFamily="18" charset="0"/>
                <a:ea typeface="仿宋_GB2312" panose="02010609030101010101" charset="-122"/>
                <a:sym typeface="+mn-ea"/>
              </a:rPr>
              <a:t>1</a:t>
            </a:r>
            <a:r>
              <a:rPr lang="zh-CN" altLang="en-US" sz="2000" dirty="0">
                <a:latin typeface="Times New Roman" panose="02020603050405020304" pitchFamily="18" charset="0"/>
                <a:ea typeface="仿宋_GB2312" panose="02010609030101010101" charset="-122"/>
                <a:sym typeface="+mn-ea"/>
              </a:rPr>
              <a:t>）单层立方上皮模式图                      </a:t>
            </a:r>
            <a:r>
              <a:rPr lang="en-US" altLang="zh-CN" sz="2000" dirty="0">
                <a:latin typeface="Times New Roman" panose="02020603050405020304" pitchFamily="18" charset="0"/>
                <a:ea typeface="仿宋_GB2312" panose="02010609030101010101" charset="-122"/>
                <a:sym typeface="+mn-ea"/>
              </a:rPr>
              <a:t>(2) </a:t>
            </a:r>
            <a:r>
              <a:rPr lang="zh-CN" altLang="en-US" sz="2000" dirty="0">
                <a:latin typeface="Times New Roman" panose="02020603050405020304" pitchFamily="18" charset="0"/>
                <a:ea typeface="仿宋_GB2312" panose="02010609030101010101" charset="-122"/>
                <a:sym typeface="+mn-ea"/>
              </a:rPr>
              <a:t>肾小管单层立方上皮</a:t>
            </a:r>
            <a:endParaRPr lang="zh-CN" altLang="en-US" sz="2000" dirty="0">
              <a:latin typeface="Times New Roman" panose="02020603050405020304" pitchFamily="18" charset="0"/>
              <a:ea typeface="仿宋_GB2312" panose="0201060903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DIAGRAM_VIRTUALLY_FRAME" val="{&quot;height&quot;:218.62503937007878,&quot;left&quot;:48.12503937007874,&quot;top&quot;:253,&quot;width&quot;:586.124960629921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xml><?xml version="1.0" encoding="utf-8"?>
<p:tagLst xmlns:p="http://schemas.openxmlformats.org/presentationml/2006/main">
  <p:tag name="KSO_WM_DIAGRAM_VIRTUALLY_FRAME" val="{&quot;height&quot;:218.62503937007878,&quot;left&quot;:48.12503937007874,&quot;top&quot;:253,&quot;width&quot;:586.1249606299212}"/>
</p:tagLst>
</file>

<file path=ppt/tags/tag1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10225</Words>
  <Application>WPS 演示</Application>
  <PresentationFormat>自定义</PresentationFormat>
  <Paragraphs>534</Paragraphs>
  <Slides>67</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67</vt:i4>
      </vt:variant>
    </vt:vector>
  </HeadingPairs>
  <TitlesOfParts>
    <vt:vector size="83" baseType="lpstr">
      <vt:lpstr>Arial</vt:lpstr>
      <vt:lpstr>宋体</vt:lpstr>
      <vt:lpstr>Wingdings</vt:lpstr>
      <vt:lpstr>黑体</vt:lpstr>
      <vt:lpstr>微软雅黑</vt:lpstr>
      <vt:lpstr>华文细黑</vt:lpstr>
      <vt:lpstr>字魂70号-灵悦黑体</vt:lpstr>
      <vt:lpstr>Segoe UI</vt:lpstr>
      <vt:lpstr>Times New Roman</vt:lpstr>
      <vt:lpstr>隶书</vt:lpstr>
      <vt:lpstr>Calibri</vt:lpstr>
      <vt:lpstr>仿宋_GB2312</vt:lpstr>
      <vt:lpstr>Arial Unicode MS</vt:lpstr>
      <vt:lpstr>宋体,Bold</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249</cp:revision>
  <dcterms:created xsi:type="dcterms:W3CDTF">2019-11-11T13:37:00Z</dcterms:created>
  <dcterms:modified xsi:type="dcterms:W3CDTF">2025-10-09T02:41:16Z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8C58F7ED4E9244F3A8CE92790B000F8E_13</vt:lpwstr>
  </property>
</Properties>
</file>